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handoutMasterIdLst>
    <p:handoutMasterId r:id="rId11"/>
  </p:handoutMasterIdLst>
  <p:sldIdLst>
    <p:sldId id="290" r:id="rId5"/>
    <p:sldId id="288" r:id="rId6"/>
    <p:sldId id="287" r:id="rId7"/>
    <p:sldId id="291"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90"/>
            <p14:sldId id="288"/>
          </p14:sldIdLst>
        </p14:section>
        <p14:section name="Design, Morph, Annotate, Work Together, Tell Me" id="{B9B51309-D148-4332-87C2-07BE32FBCA3B}">
          <p14:sldIdLst>
            <p14:sldId id="287"/>
            <p14:sldId id="291"/>
            <p14:sldId id="271"/>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62F"/>
    <a:srgbClr val="FF9B45"/>
    <a:srgbClr val="D24726"/>
    <a:srgbClr val="404040"/>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241" autoAdjust="0"/>
  </p:normalViewPr>
  <p:slideViewPr>
    <p:cSldViewPr snapToGrid="0">
      <p:cViewPr varScale="1">
        <p:scale>
          <a:sx n="77" d="100"/>
          <a:sy n="77" d="100"/>
        </p:scale>
        <p:origin x="8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2/24/2021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2/24/2021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2/24/2021</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2/24/2021</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avondale.edu.au/Departments/Learning-and-Teaching/TEQSA-Media-Release.pdf"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95462-3F84-4FCC-9BC4-F6D8D5956D66}"/>
              </a:ext>
            </a:extLst>
          </p:cNvPr>
          <p:cNvSpPr>
            <a:spLocks noGrp="1"/>
          </p:cNvSpPr>
          <p:nvPr>
            <p:ph type="title"/>
          </p:nvPr>
        </p:nvSpPr>
        <p:spPr/>
        <p:txBody>
          <a:bodyPr>
            <a:normAutofit fontScale="90000"/>
          </a:bodyPr>
          <a:lstStyle/>
          <a:p>
            <a:r>
              <a:rPr lang="en-US" dirty="0"/>
              <a:t>SELF-ACCREDITING </a:t>
            </a:r>
            <a:br>
              <a:rPr lang="en-US" dirty="0"/>
            </a:br>
            <a:r>
              <a:rPr lang="en-US" dirty="0"/>
              <a:t>TEQSA WEBINAR</a:t>
            </a:r>
            <a:br>
              <a:rPr lang="en-US" dirty="0"/>
            </a:br>
            <a:r>
              <a:rPr lang="en-US" dirty="0"/>
              <a:t>17</a:t>
            </a:r>
            <a:r>
              <a:rPr lang="en-US" baseline="30000" dirty="0"/>
              <a:t>TH</a:t>
            </a:r>
            <a:r>
              <a:rPr lang="en-US" dirty="0"/>
              <a:t> FEBRUARY 2021</a:t>
            </a:r>
            <a:endParaRPr lang="en-AU" dirty="0"/>
          </a:p>
        </p:txBody>
      </p:sp>
      <p:sp>
        <p:nvSpPr>
          <p:cNvPr id="3" name="Content Placeholder 2">
            <a:extLst>
              <a:ext uri="{FF2B5EF4-FFF2-40B4-BE49-F238E27FC236}">
                <a16:creationId xmlns:a16="http://schemas.microsoft.com/office/drawing/2014/main" id="{7B290A87-605D-4085-8826-4B6A1AAB3771}"/>
              </a:ext>
            </a:extLst>
          </p:cNvPr>
          <p:cNvSpPr>
            <a:spLocks noGrp="1"/>
          </p:cNvSpPr>
          <p:nvPr>
            <p:ph sz="quarter" idx="13"/>
          </p:nvPr>
        </p:nvSpPr>
        <p:spPr/>
        <p:txBody>
          <a:bodyPr>
            <a:normAutofit/>
          </a:bodyPr>
          <a:lstStyle/>
          <a:p>
            <a:pPr>
              <a:lnSpc>
                <a:spcPct val="100000"/>
              </a:lnSpc>
            </a:pPr>
            <a:r>
              <a:rPr lang="en-US" b="1" dirty="0">
                <a:solidFill>
                  <a:srgbClr val="FF0000"/>
                </a:solidFill>
              </a:rPr>
              <a:t>Avondale University College, Self-Accrediting Status, A Case Study</a:t>
            </a:r>
          </a:p>
          <a:p>
            <a:pPr>
              <a:lnSpc>
                <a:spcPct val="100000"/>
              </a:lnSpc>
            </a:pPr>
            <a:r>
              <a:rPr lang="en-US" sz="1600" b="1" dirty="0">
                <a:solidFill>
                  <a:srgbClr val="FF0000"/>
                </a:solidFill>
              </a:rPr>
              <a:t>Prof Jane Fernandez </a:t>
            </a:r>
          </a:p>
          <a:p>
            <a:pPr>
              <a:lnSpc>
                <a:spcPct val="100000"/>
              </a:lnSpc>
            </a:pPr>
            <a:endParaRPr lang="en-US" sz="1000" b="1" dirty="0">
              <a:solidFill>
                <a:srgbClr val="002060"/>
              </a:solidFill>
            </a:endParaRPr>
          </a:p>
          <a:p>
            <a:pPr>
              <a:lnSpc>
                <a:spcPct val="100000"/>
              </a:lnSpc>
            </a:pPr>
            <a:endParaRPr lang="en-US" b="1" dirty="0">
              <a:solidFill>
                <a:srgbClr val="FF0000"/>
              </a:solidFill>
            </a:endParaRPr>
          </a:p>
          <a:p>
            <a:endParaRPr lang="en-AU" dirty="0"/>
          </a:p>
        </p:txBody>
      </p:sp>
      <p:graphicFrame>
        <p:nvGraphicFramePr>
          <p:cNvPr id="4" name="Table 4">
            <a:extLst>
              <a:ext uri="{FF2B5EF4-FFF2-40B4-BE49-F238E27FC236}">
                <a16:creationId xmlns:a16="http://schemas.microsoft.com/office/drawing/2014/main" id="{01352CAC-2BE8-48E2-8F2F-04D1717CE134}"/>
              </a:ext>
            </a:extLst>
          </p:cNvPr>
          <p:cNvGraphicFramePr>
            <a:graphicFrameLocks noGrp="1"/>
          </p:cNvGraphicFramePr>
          <p:nvPr>
            <p:extLst>
              <p:ext uri="{D42A27DB-BD31-4B8C-83A1-F6EECF244321}">
                <p14:modId xmlns:p14="http://schemas.microsoft.com/office/powerpoint/2010/main" val="1456764038"/>
              </p:ext>
            </p:extLst>
          </p:nvPr>
        </p:nvGraphicFramePr>
        <p:xfrm>
          <a:off x="539496" y="4043891"/>
          <a:ext cx="9557004" cy="1341120"/>
        </p:xfrm>
        <a:graphic>
          <a:graphicData uri="http://schemas.openxmlformats.org/drawingml/2006/table">
            <a:tbl>
              <a:tblPr firstRow="1" bandRow="1">
                <a:tableStyleId>{5C22544A-7EE6-4342-B048-85BDC9FD1C3A}</a:tableStyleId>
              </a:tblPr>
              <a:tblGrid>
                <a:gridCol w="9557004">
                  <a:extLst>
                    <a:ext uri="{9D8B030D-6E8A-4147-A177-3AD203B41FA5}">
                      <a16:colId xmlns:a16="http://schemas.microsoft.com/office/drawing/2014/main" val="3776860653"/>
                    </a:ext>
                  </a:extLst>
                </a:gridCol>
              </a:tblGrid>
              <a:tr h="1023409">
                <a:tc>
                  <a:txBody>
                    <a:bodyPr/>
                    <a:lstStyle/>
                    <a:p>
                      <a:pPr>
                        <a:lnSpc>
                          <a:spcPct val="100000"/>
                        </a:lnSpc>
                      </a:pPr>
                      <a:r>
                        <a:rPr lang="en-US" sz="1400" b="1" dirty="0">
                          <a:solidFill>
                            <a:srgbClr val="002060"/>
                          </a:solidFill>
                          <a:latin typeface="Arial Narrow" panose="020B0606020202030204" pitchFamily="34" charset="0"/>
                          <a:cs typeface="Aldhabi" panose="020B0604020202020204" pitchFamily="2" charset="-78"/>
                        </a:rPr>
                        <a:t>Historical Detail: SAA Project [ 2012-2014] [SAA achieved in December 2014]</a:t>
                      </a:r>
                    </a:p>
                    <a:p>
                      <a:pPr>
                        <a:lnSpc>
                          <a:spcPct val="100000"/>
                        </a:lnSpc>
                      </a:pPr>
                      <a:endParaRPr lang="en-US" sz="1400" b="1" dirty="0">
                        <a:solidFill>
                          <a:srgbClr val="002060"/>
                        </a:solidFill>
                        <a:latin typeface="Arial Narrow" panose="020B0606020202030204" pitchFamily="34" charset="0"/>
                        <a:cs typeface="Aldhabi" panose="020B0604020202020204"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2060"/>
                          </a:solidFill>
                        </a:rPr>
                        <a:t>Avondale thanks its governors, executives, leaders, staff, students, its several mentors and external experts who helped shape its success. </a:t>
                      </a:r>
                    </a:p>
                    <a:p>
                      <a:pPr>
                        <a:lnSpc>
                          <a:spcPct val="100000"/>
                        </a:lnSpc>
                      </a:pPr>
                      <a:endParaRPr lang="en-US" sz="1200" b="0" dirty="0">
                        <a:solidFill>
                          <a:srgbClr val="002060"/>
                        </a:solidFill>
                        <a:latin typeface="Arial Narrow" panose="020B0606020202030204" pitchFamily="34" charset="0"/>
                        <a:cs typeface="Aldhabi" panose="020B0604020202020204" pitchFamily="2" charset="-78"/>
                      </a:endParaRPr>
                    </a:p>
                    <a:p>
                      <a:endParaRPr lang="en-AU" dirty="0"/>
                    </a:p>
                  </a:txBody>
                  <a:tcPr>
                    <a:solidFill>
                      <a:schemeClr val="bg2"/>
                    </a:solidFill>
                  </a:tcPr>
                </a:tc>
                <a:extLst>
                  <a:ext uri="{0D108BD9-81ED-4DB2-BD59-A6C34878D82A}">
                    <a16:rowId xmlns:a16="http://schemas.microsoft.com/office/drawing/2014/main" val="933634353"/>
                  </a:ext>
                </a:extLst>
              </a:tr>
            </a:tbl>
          </a:graphicData>
        </a:graphic>
      </p:graphicFrame>
    </p:spTree>
    <p:extLst>
      <p:ext uri="{BB962C8B-B14F-4D97-AF65-F5344CB8AC3E}">
        <p14:creationId xmlns:p14="http://schemas.microsoft.com/office/powerpoint/2010/main" val="3245893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938251-EBC3-4A7E-93BE-DD6602957C6A}"/>
              </a:ext>
            </a:extLst>
          </p:cNvPr>
          <p:cNvSpPr>
            <a:spLocks noGrp="1"/>
          </p:cNvSpPr>
          <p:nvPr>
            <p:ph type="title"/>
          </p:nvPr>
        </p:nvSpPr>
        <p:spPr/>
        <p:txBody>
          <a:bodyPr>
            <a:normAutofit fontScale="90000"/>
          </a:bodyPr>
          <a:lstStyle/>
          <a:p>
            <a:r>
              <a:rPr lang="en-US" sz="4400" dirty="0">
                <a:solidFill>
                  <a:schemeClr val="bg1"/>
                </a:solidFill>
              </a:rPr>
              <a:t>Self-Accrediting Status</a:t>
            </a:r>
            <a:r>
              <a:rPr lang="en-US" sz="8000" dirty="0">
                <a:solidFill>
                  <a:schemeClr val="bg1"/>
                </a:solidFill>
              </a:rPr>
              <a:t/>
            </a:r>
            <a:br>
              <a:rPr lang="en-US" sz="8000" dirty="0">
                <a:solidFill>
                  <a:schemeClr val="bg1"/>
                </a:solidFill>
              </a:rPr>
            </a:br>
            <a:r>
              <a:rPr lang="en-US" sz="2200" dirty="0">
                <a:solidFill>
                  <a:schemeClr val="bg1"/>
                </a:solidFill>
              </a:rPr>
              <a:t>Avondale: A Case History  [Media Release 15</a:t>
            </a:r>
            <a:r>
              <a:rPr lang="en-US" sz="2200" baseline="30000" dirty="0">
                <a:solidFill>
                  <a:schemeClr val="bg1"/>
                </a:solidFill>
              </a:rPr>
              <a:t>th</a:t>
            </a:r>
            <a:r>
              <a:rPr lang="en-US" sz="2200" dirty="0">
                <a:solidFill>
                  <a:schemeClr val="bg1"/>
                </a:solidFill>
              </a:rPr>
              <a:t> December 2014] </a:t>
            </a:r>
            <a:endParaRPr lang="en-AU" sz="2200" dirty="0"/>
          </a:p>
        </p:txBody>
      </p:sp>
      <p:sp>
        <p:nvSpPr>
          <p:cNvPr id="5" name="Content Placeholder 4">
            <a:extLst>
              <a:ext uri="{FF2B5EF4-FFF2-40B4-BE49-F238E27FC236}">
                <a16:creationId xmlns:a16="http://schemas.microsoft.com/office/drawing/2014/main" id="{6338C010-000B-42B7-9436-5E880A4CCE26}"/>
              </a:ext>
            </a:extLst>
          </p:cNvPr>
          <p:cNvSpPr>
            <a:spLocks noGrp="1"/>
          </p:cNvSpPr>
          <p:nvPr>
            <p:ph sz="quarter" idx="13"/>
          </p:nvPr>
        </p:nvSpPr>
        <p:spPr/>
        <p:txBody>
          <a:bodyPr>
            <a:normAutofit fontScale="25000" lnSpcReduction="20000"/>
          </a:bodyPr>
          <a:lstStyle/>
          <a:p>
            <a:r>
              <a:rPr lang="en-US" sz="4800" dirty="0">
                <a:solidFill>
                  <a:schemeClr val="tx1"/>
                </a:solidFill>
                <a:latin typeface="Arial" panose="020B0604020202020204" pitchFamily="34" charset="0"/>
                <a:cs typeface="Arial" panose="020B0604020202020204" pitchFamily="34" charset="0"/>
              </a:rPr>
              <a:t>“Full self-accrediting authority means that a provider can self-accredit all of its higher education courses of study, including coursework and research higher degrees, having been judged as being capable of: </a:t>
            </a:r>
          </a:p>
          <a:p>
            <a:r>
              <a:rPr lang="en-US" sz="4800" b="1" dirty="0">
                <a:solidFill>
                  <a:schemeClr val="tx1"/>
                </a:solidFill>
                <a:latin typeface="Arial" panose="020B0604020202020204" pitchFamily="34" charset="0"/>
                <a:cs typeface="Arial" panose="020B0604020202020204" pitchFamily="34" charset="0"/>
              </a:rPr>
              <a:t> interpreting the requirements of the Threshold Standards and;</a:t>
            </a:r>
          </a:p>
          <a:p>
            <a:r>
              <a:rPr lang="en-US" sz="4800" b="1" dirty="0">
                <a:solidFill>
                  <a:schemeClr val="tx1"/>
                </a:solidFill>
                <a:latin typeface="Arial" panose="020B0604020202020204" pitchFamily="34" charset="0"/>
                <a:cs typeface="Arial" panose="020B0604020202020204" pitchFamily="34" charset="0"/>
              </a:rPr>
              <a:t>  ensuring these will be appropriately applied and met throughout the development and life of all of its courses of study”. </a:t>
            </a:r>
            <a:endParaRPr lang="en-US" sz="4800" dirty="0">
              <a:solidFill>
                <a:schemeClr val="tx1"/>
              </a:solidFill>
              <a:latin typeface="Arial" panose="020B0604020202020204" pitchFamily="34" charset="0"/>
              <a:cs typeface="Arial" panose="020B0604020202020204" pitchFamily="34" charset="0"/>
            </a:endParaRPr>
          </a:p>
          <a:p>
            <a:r>
              <a:rPr lang="en-US" sz="4800" dirty="0">
                <a:solidFill>
                  <a:schemeClr val="tx1"/>
                </a:solidFill>
                <a:latin typeface="Arial" panose="020B0604020202020204" pitchFamily="34" charset="0"/>
                <a:cs typeface="Arial" panose="020B0604020202020204" pitchFamily="34" charset="0"/>
              </a:rPr>
              <a:t>“”Acting Chief Commissioner of TEQSA, Professor Nick Saunders said that this milestone was a good example of regulator and sector working together to ensure quality. “Self- accrediting authority is not granted lightly. </a:t>
            </a:r>
            <a:r>
              <a:rPr lang="en-US" sz="4800" b="1" dirty="0">
                <a:solidFill>
                  <a:schemeClr val="tx1"/>
                </a:solidFill>
                <a:latin typeface="Arial" panose="020B0604020202020204" pitchFamily="34" charset="0"/>
                <a:cs typeface="Arial" panose="020B0604020202020204" pitchFamily="34" charset="0"/>
              </a:rPr>
              <a:t>Avondale College went through a rigorous assessment process conducted over several months. TEQSA also had the benefit of having accredited multiple Avondale College courses over the past few years, giving it significant insight to its internal processes of quality assurance and academic governance. TEQSA looked for evidence of proven experience, a history of low risk and most importantly, strong academic governance and the ability to self-assure critical higher education processes,</a:t>
            </a:r>
            <a:r>
              <a:rPr lang="en-US" sz="4800" dirty="0">
                <a:solidFill>
                  <a:schemeClr val="tx1"/>
                </a:solidFill>
                <a:latin typeface="Arial" panose="020B0604020202020204" pitchFamily="34" charset="0"/>
                <a:cs typeface="Arial" panose="020B0604020202020204" pitchFamily="34" charset="0"/>
              </a:rPr>
              <a:t>” Professor Saunders said”.</a:t>
            </a:r>
          </a:p>
          <a:p>
            <a:r>
              <a:rPr lang="en-US" sz="2900" dirty="0">
                <a:solidFill>
                  <a:schemeClr val="tx1"/>
                </a:solidFill>
              </a:rPr>
              <a:t> </a:t>
            </a:r>
            <a:r>
              <a:rPr lang="en-US" dirty="0">
                <a:solidFill>
                  <a:schemeClr val="tx1"/>
                </a:solidFill>
                <a:hlinkClick r:id="rId2">
                  <a:extLst>
                    <a:ext uri="{A12FA001-AC4F-418D-AE19-62706E023703}">
                      <ahyp:hlinkClr xmlns:ahyp="http://schemas.microsoft.com/office/drawing/2018/hyperlinkcolor" xmlns="" val="tx"/>
                    </a:ext>
                  </a:extLst>
                </a:hlinkClick>
              </a:rPr>
              <a:t>https://www.avondale.edu.au/Departments/Learning-and-Teaching/TEQSA-Media-Release.pdf</a:t>
            </a:r>
            <a:endParaRPr lang="en-US" dirty="0">
              <a:solidFill>
                <a:schemeClr val="tx1"/>
              </a:solidFill>
            </a:endParaRPr>
          </a:p>
          <a:p>
            <a:endParaRPr lang="en-AU" dirty="0"/>
          </a:p>
        </p:txBody>
      </p:sp>
    </p:spTree>
    <p:extLst>
      <p:ext uri="{BB962C8B-B14F-4D97-AF65-F5344CB8AC3E}">
        <p14:creationId xmlns:p14="http://schemas.microsoft.com/office/powerpoint/2010/main" val="1354996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3603-F8CE-4BC5-9F8F-C1C2552FB74A}"/>
              </a:ext>
            </a:extLst>
          </p:cNvPr>
          <p:cNvSpPr>
            <a:spLocks noGrp="1"/>
          </p:cNvSpPr>
          <p:nvPr>
            <p:ph type="title"/>
          </p:nvPr>
        </p:nvSpPr>
        <p:spPr>
          <a:xfrm>
            <a:off x="521207" y="448056"/>
            <a:ext cx="9994393" cy="640080"/>
          </a:xfrm>
        </p:spPr>
        <p:txBody>
          <a:bodyPr>
            <a:normAutofit/>
          </a:bodyPr>
          <a:lstStyle/>
          <a:p>
            <a:r>
              <a:rPr lang="en-US" b="1" dirty="0">
                <a:solidFill>
                  <a:srgbClr val="FF0000"/>
                </a:solidFill>
              </a:rPr>
              <a:t>INSTITUTIONAL DNA – FRAMEWORK AND METHODOLOGY SAA</a:t>
            </a:r>
            <a:endParaRPr lang="en-AU" b="1" dirty="0">
              <a:solidFill>
                <a:srgbClr val="FF0000"/>
              </a:solidFill>
            </a:endParaRPr>
          </a:p>
        </p:txBody>
      </p:sp>
      <p:pic>
        <p:nvPicPr>
          <p:cNvPr id="5" name="Content Placeholder 4">
            <a:extLst>
              <a:ext uri="{FF2B5EF4-FFF2-40B4-BE49-F238E27FC236}">
                <a16:creationId xmlns:a16="http://schemas.microsoft.com/office/drawing/2014/main" id="{36F45A0C-B77F-4FCB-981D-75C0E809F7DC}"/>
              </a:ext>
            </a:extLst>
          </p:cNvPr>
          <p:cNvPicPr>
            <a:picLocks noGrp="1" noChangeAspect="1"/>
          </p:cNvPicPr>
          <p:nvPr>
            <p:ph sz="quarter" idx="10"/>
          </p:nvPr>
        </p:nvPicPr>
        <p:blipFill>
          <a:blip r:embed="rId2"/>
          <a:stretch>
            <a:fillRect/>
          </a:stretch>
        </p:blipFill>
        <p:spPr>
          <a:xfrm>
            <a:off x="521207" y="1608658"/>
            <a:ext cx="4416425" cy="3497808"/>
          </a:xfrm>
        </p:spPr>
      </p:pic>
      <p:sp>
        <p:nvSpPr>
          <p:cNvPr id="6" name="Rectangle: Rounded Corners 5">
            <a:extLst>
              <a:ext uri="{FF2B5EF4-FFF2-40B4-BE49-F238E27FC236}">
                <a16:creationId xmlns:a16="http://schemas.microsoft.com/office/drawing/2014/main" id="{8060186D-DEE3-472F-BCD1-77B934E1DFAA}"/>
              </a:ext>
            </a:extLst>
          </p:cNvPr>
          <p:cNvSpPr/>
          <p:nvPr/>
        </p:nvSpPr>
        <p:spPr>
          <a:xfrm>
            <a:off x="6257924" y="1389583"/>
            <a:ext cx="5019675" cy="299191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70C0"/>
                </a:solidFill>
              </a:rPr>
              <a:t>CHOREOGRAPHY LADDER</a:t>
            </a:r>
          </a:p>
          <a:p>
            <a:r>
              <a:rPr lang="en-US" b="1" dirty="0">
                <a:solidFill>
                  <a:schemeClr val="bg1"/>
                </a:solidFill>
              </a:rPr>
              <a:t>RUNG 1 – NUANCING THE COURAGE  </a:t>
            </a:r>
          </a:p>
          <a:p>
            <a:r>
              <a:rPr lang="en-US" b="1" dirty="0">
                <a:solidFill>
                  <a:schemeClr val="bg1"/>
                </a:solidFill>
              </a:rPr>
              <a:t>RUNG 2 – STEERING THE SHIP [EGAL </a:t>
            </a:r>
            <a:r>
              <a:rPr lang="en-US" sz="1000" b="1" dirty="0">
                <a:solidFill>
                  <a:schemeClr val="bg1"/>
                </a:solidFill>
              </a:rPr>
              <a:t>Executives, Governors, Academic Leaders</a:t>
            </a:r>
            <a:r>
              <a:rPr lang="en-US" b="1" dirty="0">
                <a:solidFill>
                  <a:schemeClr val="bg1"/>
                </a:solidFill>
              </a:rPr>
              <a:t>] </a:t>
            </a:r>
          </a:p>
          <a:p>
            <a:r>
              <a:rPr lang="en-US" b="1" dirty="0">
                <a:solidFill>
                  <a:schemeClr val="bg1"/>
                </a:solidFill>
              </a:rPr>
              <a:t>RUNG 3 - FLIPPING THE METHOD</a:t>
            </a:r>
          </a:p>
          <a:p>
            <a:r>
              <a:rPr lang="en-US" b="1" dirty="0">
                <a:solidFill>
                  <a:schemeClr val="bg1"/>
                </a:solidFill>
              </a:rPr>
              <a:t>RUNG 4 – KNOWING MY INSTITUTION</a:t>
            </a:r>
          </a:p>
          <a:p>
            <a:r>
              <a:rPr lang="en-US" b="1" dirty="0">
                <a:solidFill>
                  <a:schemeClr val="bg1"/>
                </a:solidFill>
              </a:rPr>
              <a:t>RUNG 5 – ALIGNING REF POINTS</a:t>
            </a:r>
          </a:p>
          <a:p>
            <a:r>
              <a:rPr lang="en-US" b="1" dirty="0">
                <a:solidFill>
                  <a:schemeClr val="bg1"/>
                </a:solidFill>
              </a:rPr>
              <a:t>RUNG 6 – APPLYING CHECKS &amp; BENCHMARKS </a:t>
            </a:r>
          </a:p>
          <a:p>
            <a:r>
              <a:rPr lang="en-US" sz="1600" b="1" dirty="0">
                <a:solidFill>
                  <a:schemeClr val="bg1"/>
                </a:solidFill>
              </a:rPr>
              <a:t>RUNG 7- BUILDING &amp; VALIDATING Application</a:t>
            </a:r>
          </a:p>
        </p:txBody>
      </p:sp>
      <p:sp>
        <p:nvSpPr>
          <p:cNvPr id="3" name="Rectangle 2">
            <a:extLst>
              <a:ext uri="{FF2B5EF4-FFF2-40B4-BE49-F238E27FC236}">
                <a16:creationId xmlns:a16="http://schemas.microsoft.com/office/drawing/2014/main" id="{8D96FD20-ACCD-4489-B0A2-80C07FF36FED}"/>
              </a:ext>
            </a:extLst>
          </p:cNvPr>
          <p:cNvSpPr/>
          <p:nvPr/>
        </p:nvSpPr>
        <p:spPr>
          <a:xfrm>
            <a:off x="6400801" y="4420286"/>
            <a:ext cx="4800600" cy="19716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200" dirty="0">
                <a:solidFill>
                  <a:schemeClr val="tx1"/>
                </a:solidFill>
              </a:rPr>
              <a:t>No outstanding  issues or conditions</a:t>
            </a:r>
          </a:p>
          <a:p>
            <a:pPr marL="342900" indent="-342900">
              <a:buFont typeface="+mj-lt"/>
              <a:buAutoNum type="arabicPeriod"/>
            </a:pPr>
            <a:r>
              <a:rPr lang="en-US" sz="1200" dirty="0">
                <a:solidFill>
                  <a:schemeClr val="tx1"/>
                </a:solidFill>
              </a:rPr>
              <a:t>Strong, defensible, sustainable, evidence-based history of compliance and regulation   </a:t>
            </a:r>
          </a:p>
          <a:p>
            <a:pPr marL="342900" indent="-342900">
              <a:buFont typeface="+mj-lt"/>
              <a:buAutoNum type="arabicPeriod"/>
            </a:pPr>
            <a:r>
              <a:rPr lang="en-US" sz="1200" dirty="0">
                <a:solidFill>
                  <a:schemeClr val="tx1"/>
                </a:solidFill>
              </a:rPr>
              <a:t>At least 5 years of Successful course delivery </a:t>
            </a:r>
          </a:p>
          <a:p>
            <a:pPr marL="342900" indent="-342900">
              <a:buFont typeface="+mj-lt"/>
              <a:buAutoNum type="arabicPeriod"/>
            </a:pPr>
            <a:r>
              <a:rPr lang="en-US" sz="1200" dirty="0">
                <a:solidFill>
                  <a:schemeClr val="tx1"/>
                </a:solidFill>
              </a:rPr>
              <a:t>At least one cycle of implementation HESF</a:t>
            </a:r>
          </a:p>
          <a:p>
            <a:pPr marL="342900" indent="-342900">
              <a:buFont typeface="+mj-lt"/>
              <a:buAutoNum type="arabicPeriod"/>
            </a:pPr>
            <a:r>
              <a:rPr lang="en-US" sz="1200" dirty="0">
                <a:solidFill>
                  <a:schemeClr val="tx1"/>
                </a:solidFill>
              </a:rPr>
              <a:t>Depth and Breadth of AL and Highly Effective Governance Processes</a:t>
            </a:r>
          </a:p>
          <a:p>
            <a:pPr marL="342900" indent="-342900">
              <a:buFont typeface="+mj-lt"/>
              <a:buAutoNum type="arabicPeriod"/>
            </a:pPr>
            <a:r>
              <a:rPr lang="en-US" sz="1200" dirty="0">
                <a:solidFill>
                  <a:schemeClr val="tx1"/>
                </a:solidFill>
              </a:rPr>
              <a:t>Sustained Scholarship</a:t>
            </a:r>
          </a:p>
          <a:p>
            <a:pPr marL="342900" indent="-342900">
              <a:buFont typeface="+mj-lt"/>
              <a:buAutoNum type="arabicPeriod"/>
            </a:pPr>
            <a:r>
              <a:rPr lang="en-US" sz="1200" dirty="0">
                <a:solidFill>
                  <a:schemeClr val="tx1"/>
                </a:solidFill>
              </a:rPr>
              <a:t>3 cohorts of graduates</a:t>
            </a:r>
          </a:p>
          <a:p>
            <a:pPr marL="342900" indent="-342900">
              <a:buFont typeface="+mj-lt"/>
              <a:buAutoNum type="arabicPeriod"/>
            </a:pPr>
            <a:r>
              <a:rPr lang="en-US" sz="1200" dirty="0">
                <a:solidFill>
                  <a:schemeClr val="tx1"/>
                </a:solidFill>
              </a:rPr>
              <a:t>Professional Accreditation</a:t>
            </a:r>
          </a:p>
        </p:txBody>
      </p:sp>
    </p:spTree>
    <p:extLst>
      <p:ext uri="{BB962C8B-B14F-4D97-AF65-F5344CB8AC3E}">
        <p14:creationId xmlns:p14="http://schemas.microsoft.com/office/powerpoint/2010/main" val="1353796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3F82-99CA-4ECF-BCB2-E75E541EF18F}"/>
              </a:ext>
            </a:extLst>
          </p:cNvPr>
          <p:cNvSpPr>
            <a:spLocks noGrp="1"/>
          </p:cNvSpPr>
          <p:nvPr>
            <p:ph type="title"/>
          </p:nvPr>
        </p:nvSpPr>
        <p:spPr>
          <a:xfrm>
            <a:off x="521207" y="448056"/>
            <a:ext cx="7927468" cy="640080"/>
          </a:xfrm>
        </p:spPr>
        <p:txBody>
          <a:bodyPr>
            <a:normAutofit fontScale="90000"/>
          </a:bodyPr>
          <a:lstStyle/>
          <a:p>
            <a:r>
              <a:rPr lang="en-US" b="1" dirty="0">
                <a:solidFill>
                  <a:srgbClr val="FF0000"/>
                </a:solidFill>
              </a:rPr>
              <a:t>AVONDALE’S QUALITY MANAGEMENT SYSTEM [QMS]</a:t>
            </a:r>
            <a:endParaRPr lang="en-AU" b="1" dirty="0">
              <a:solidFill>
                <a:srgbClr val="FF0000"/>
              </a:solidFill>
            </a:endParaRPr>
          </a:p>
        </p:txBody>
      </p:sp>
      <p:pic>
        <p:nvPicPr>
          <p:cNvPr id="5" name="Content Placeholder 4">
            <a:extLst>
              <a:ext uri="{FF2B5EF4-FFF2-40B4-BE49-F238E27FC236}">
                <a16:creationId xmlns:a16="http://schemas.microsoft.com/office/drawing/2014/main" id="{205E521F-27D5-4776-9655-23AA91793CBB}"/>
              </a:ext>
            </a:extLst>
          </p:cNvPr>
          <p:cNvPicPr>
            <a:picLocks noGrp="1" noChangeAspect="1"/>
          </p:cNvPicPr>
          <p:nvPr>
            <p:ph sz="quarter" idx="10"/>
          </p:nvPr>
        </p:nvPicPr>
        <p:blipFill>
          <a:blip r:embed="rId2"/>
          <a:stretch>
            <a:fillRect/>
          </a:stretch>
        </p:blipFill>
        <p:spPr>
          <a:xfrm>
            <a:off x="904966" y="1435100"/>
            <a:ext cx="4168437" cy="4498975"/>
          </a:xfrm>
        </p:spPr>
      </p:pic>
      <p:sp>
        <p:nvSpPr>
          <p:cNvPr id="6" name="Rectangle 5">
            <a:extLst>
              <a:ext uri="{FF2B5EF4-FFF2-40B4-BE49-F238E27FC236}">
                <a16:creationId xmlns:a16="http://schemas.microsoft.com/office/drawing/2014/main" id="{D619B296-8DA0-4F81-901A-3F70F765B10A}"/>
              </a:ext>
            </a:extLst>
          </p:cNvPr>
          <p:cNvSpPr/>
          <p:nvPr/>
        </p:nvSpPr>
        <p:spPr>
          <a:xfrm>
            <a:off x="6362700" y="1609725"/>
            <a:ext cx="4924334" cy="4048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US" b="1" dirty="0">
                <a:solidFill>
                  <a:srgbClr val="002060"/>
                </a:solidFill>
              </a:rPr>
              <a:t>REFERENCE POINTS [SP and Standards]</a:t>
            </a:r>
          </a:p>
          <a:p>
            <a:pPr marL="285750" indent="-285750">
              <a:buFont typeface="Wingdings" panose="05000000000000000000" pitchFamily="2" charset="2"/>
              <a:buChar char="q"/>
            </a:pPr>
            <a:r>
              <a:rPr lang="en-US" b="1" dirty="0">
                <a:solidFill>
                  <a:srgbClr val="002060"/>
                </a:solidFill>
              </a:rPr>
              <a:t>GOVERNANCE –  Efficient Committee Structure  </a:t>
            </a:r>
          </a:p>
          <a:p>
            <a:pPr marL="285750" indent="-285750">
              <a:buFont typeface="Wingdings" panose="05000000000000000000" pitchFamily="2" charset="2"/>
              <a:buChar char="q"/>
            </a:pPr>
            <a:r>
              <a:rPr lang="en-US" b="1" dirty="0">
                <a:solidFill>
                  <a:srgbClr val="002060"/>
                </a:solidFill>
              </a:rPr>
              <a:t>STEP-UP METHOD – A4I</a:t>
            </a:r>
            <a:r>
              <a:rPr lang="en-US" sz="1600" b="1" baseline="30000" dirty="0">
                <a:solidFill>
                  <a:srgbClr val="002060"/>
                </a:solidFill>
              </a:rPr>
              <a:t>2</a:t>
            </a:r>
            <a:r>
              <a:rPr lang="en-US" b="1" dirty="0">
                <a:solidFill>
                  <a:srgbClr val="002060"/>
                </a:solidFill>
              </a:rPr>
              <a:t> [Align, Act, Assess, Account] for Impact &amp; Improvement</a:t>
            </a:r>
          </a:p>
          <a:p>
            <a:pPr marL="285750" indent="-285750">
              <a:buFont typeface="Wingdings" panose="05000000000000000000" pitchFamily="2" charset="2"/>
              <a:buChar char="q"/>
            </a:pPr>
            <a:r>
              <a:rPr lang="en-US" b="1" dirty="0">
                <a:solidFill>
                  <a:srgbClr val="002060"/>
                </a:solidFill>
              </a:rPr>
              <a:t>4 DOMAINS – Design, Delivery, Support, Capacity-Building</a:t>
            </a:r>
          </a:p>
          <a:p>
            <a:pPr marL="285750" indent="-285750">
              <a:buFont typeface="Wingdings" panose="05000000000000000000" pitchFamily="2" charset="2"/>
              <a:buChar char="q"/>
            </a:pPr>
            <a:r>
              <a:rPr lang="en-US" b="1" dirty="0">
                <a:solidFill>
                  <a:srgbClr val="002060"/>
                </a:solidFill>
              </a:rPr>
              <a:t>Policy Repository</a:t>
            </a:r>
          </a:p>
          <a:p>
            <a:pPr marL="285750" indent="-285750">
              <a:buFont typeface="Wingdings" panose="05000000000000000000" pitchFamily="2" charset="2"/>
              <a:buChar char="q"/>
            </a:pPr>
            <a:r>
              <a:rPr lang="en-US" b="1" dirty="0">
                <a:solidFill>
                  <a:srgbClr val="002060"/>
                </a:solidFill>
              </a:rPr>
              <a:t>Evidence-Based [Data Sets]</a:t>
            </a:r>
          </a:p>
          <a:p>
            <a:pPr marL="285750" indent="-285750">
              <a:buFont typeface="Wingdings" panose="05000000000000000000" pitchFamily="2" charset="2"/>
              <a:buChar char="q"/>
            </a:pPr>
            <a:r>
              <a:rPr lang="en-US" b="1" dirty="0">
                <a:solidFill>
                  <a:srgbClr val="002060"/>
                </a:solidFill>
              </a:rPr>
              <a:t>Benchmarks</a:t>
            </a: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375900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200" b="1" dirty="0">
                <a:solidFill>
                  <a:srgbClr val="FF0000"/>
                </a:solidFill>
                <a:latin typeface="Segoe UI Light" panose="020B0502040204020203" pitchFamily="34" charset="0"/>
                <a:cs typeface="Segoe UI Light" panose="020B0502040204020203" pitchFamily="34" charset="0"/>
              </a:rPr>
              <a:t>STEPPING-UP &amp; STAYING UP</a:t>
            </a:r>
          </a:p>
        </p:txBody>
      </p:sp>
      <p:pic>
        <p:nvPicPr>
          <p:cNvPr id="4" name="Content Placeholder 3" descr="A picture containing indoor, decorated, set&#10;&#10;Description automatically generated">
            <a:extLst>
              <a:ext uri="{FF2B5EF4-FFF2-40B4-BE49-F238E27FC236}">
                <a16:creationId xmlns:a16="http://schemas.microsoft.com/office/drawing/2014/main" id="{6BE9A017-0D93-4FF1-BD1E-29A4F6B8B214}"/>
              </a:ext>
            </a:extLst>
          </p:cNvPr>
          <p:cNvPicPr>
            <a:picLocks noGrp="1" noChangeAspect="1"/>
          </p:cNvPicPr>
          <p:nvPr>
            <p:ph sz="quarter" idx="10"/>
          </p:nvPr>
        </p:nvPicPr>
        <p:blipFill>
          <a:blip r:embed="rId2"/>
          <a:stretch>
            <a:fillRect/>
          </a:stretch>
        </p:blipFill>
        <p:spPr>
          <a:xfrm>
            <a:off x="6096000" y="1596628"/>
            <a:ext cx="4539831" cy="4156472"/>
          </a:xfrm>
          <a:ln>
            <a:solidFill>
              <a:srgbClr val="DD462F"/>
            </a:solidFill>
          </a:ln>
        </p:spPr>
      </p:pic>
      <p:sp>
        <p:nvSpPr>
          <p:cNvPr id="3" name="Rectangle 2">
            <a:extLst>
              <a:ext uri="{FF2B5EF4-FFF2-40B4-BE49-F238E27FC236}">
                <a16:creationId xmlns:a16="http://schemas.microsoft.com/office/drawing/2014/main" id="{09C3D493-8081-414E-98D6-A241CF27B3A9}"/>
              </a:ext>
            </a:extLst>
          </p:cNvPr>
          <p:cNvSpPr/>
          <p:nvPr/>
        </p:nvSpPr>
        <p:spPr>
          <a:xfrm>
            <a:off x="664082" y="1596628"/>
            <a:ext cx="5136643" cy="4156472"/>
          </a:xfrm>
          <a:prstGeom prst="rect">
            <a:avLst/>
          </a:prstGeom>
          <a:solidFill>
            <a:srgbClr val="DD46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Own TEQSA’s role in-house</a:t>
            </a:r>
          </a:p>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Embed respect for regulation</a:t>
            </a:r>
          </a:p>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Make visible the QMS </a:t>
            </a:r>
          </a:p>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Build responsive culture declaring and mitigating  risks and stepping ahead of issues </a:t>
            </a:r>
          </a:p>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Answer the question – have we closed the loop in risk mitigation?  How do we know? Keep accurate records and assure reporting protocols </a:t>
            </a:r>
          </a:p>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Own and Improve the Machinery of Course Review </a:t>
            </a:r>
          </a:p>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Embed the Plus </a:t>
            </a:r>
            <a:r>
              <a:rPr lang="en-US" sz="1600" dirty="0" err="1">
                <a:solidFill>
                  <a:schemeClr val="bg1"/>
                </a:solidFill>
                <a:latin typeface="Arial" panose="020B0604020202020204" pitchFamily="34" charset="0"/>
                <a:cs typeface="Arial" panose="020B0604020202020204" pitchFamily="34" charset="0"/>
              </a:rPr>
              <a:t>Plus</a:t>
            </a:r>
            <a:r>
              <a:rPr lang="en-US" sz="1600" dirty="0">
                <a:solidFill>
                  <a:schemeClr val="bg1"/>
                </a:solidFill>
                <a:latin typeface="Arial" panose="020B0604020202020204" pitchFamily="34" charset="0"/>
                <a:cs typeface="Arial" panose="020B0604020202020204" pitchFamily="34" charset="0"/>
              </a:rPr>
              <a:t> Principle so that Internal Monitoring is complemented by External </a:t>
            </a:r>
            <a:r>
              <a:rPr lang="en-US" dirty="0">
                <a:solidFill>
                  <a:schemeClr val="bg1"/>
                </a:solidFill>
                <a:latin typeface="Arial" panose="020B0604020202020204" pitchFamily="34" charset="0"/>
                <a:cs typeface="Arial" panose="020B0604020202020204" pitchFamily="34" charset="0"/>
              </a:rPr>
              <a:t>Auditing </a:t>
            </a:r>
            <a:endParaRPr lang="en-AU"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41F1A10-978A-4D30-A168-C086ACEA2673}"/>
              </a:ext>
            </a:extLst>
          </p:cNvPr>
          <p:cNvSpPr/>
          <p:nvPr/>
        </p:nvSpPr>
        <p:spPr>
          <a:xfrm>
            <a:off x="6722852" y="5162550"/>
            <a:ext cx="3286125" cy="4091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i="1" dirty="0"/>
              <a:t>Thank You</a:t>
            </a:r>
            <a:endParaRPr lang="en-AU" i="1" dirty="0"/>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25A0713-A64B-439B-91E9-551CE2BAEA8D}" vid="{FD9CE0B8-0910-4446-AF74-F335AEE71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0072C5-DDE0-4258-BA7A-4D4B80DFA632}">
  <ds:schemaRefs>
    <ds:schemaRef ds:uri="http://purl.org/dc/dcmitype/"/>
    <ds:schemaRef ds:uri="http://schemas.openxmlformats.org/package/2006/metadata/core-properties"/>
    <ds:schemaRef ds:uri="http://purl.org/dc/terms/"/>
    <ds:schemaRef ds:uri="16c05727-aa75-4e4a-9b5f-8a80a1165891"/>
    <ds:schemaRef ds:uri="http://schemas.microsoft.com/office/2006/metadata/properties"/>
    <ds:schemaRef ds:uri="http://purl.org/dc/elements/1.1/"/>
    <ds:schemaRef ds:uri="http://schemas.microsoft.com/office/2006/documentManagement/types"/>
    <ds:schemaRef ds:uri="http://www.w3.org/XML/1998/namespace"/>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7EE8C63A-4744-4DE4-BB49-0FF0B5375C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{31163558-5270-4416-8FDF-EF75A8036375}tf10001108_win32</Template>
  <TotalTime>3098</TotalTime>
  <Words>506</Words>
  <Application>Microsoft Office PowerPoint</Application>
  <PresentationFormat>Widescreen</PresentationFormat>
  <Paragraphs>47</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Aldhabi</vt:lpstr>
      <vt:lpstr>Arial</vt:lpstr>
      <vt:lpstr>Arial Narrow</vt:lpstr>
      <vt:lpstr>Calibri</vt:lpstr>
      <vt:lpstr>Segoe UI</vt:lpstr>
      <vt:lpstr>Segoe UI Light</vt:lpstr>
      <vt:lpstr>Wingdings</vt:lpstr>
      <vt:lpstr>WelcomeDoc</vt:lpstr>
      <vt:lpstr>SELF-ACCREDITING  TEQSA WEBINAR 17TH FEBRUARY 2021</vt:lpstr>
      <vt:lpstr>Self-Accrediting Status Avondale: A Case History  [Media Release 15th December 2014] </vt:lpstr>
      <vt:lpstr>INSTITUTIONAL DNA – FRAMEWORK AND METHODOLOGY SAA</vt:lpstr>
      <vt:lpstr>AVONDALE’S QUALITY MANAGEMENT SYSTEM [QMS]</vt:lpstr>
      <vt:lpstr>STEPPING-UP &amp; STAYING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Self-Accrediting Status Avondale: A Case History</dc:title>
  <dc:creator>Jane Fernandez</dc:creator>
  <cp:keywords/>
  <cp:lastModifiedBy>Hewitt-McManus, Tom</cp:lastModifiedBy>
  <cp:revision>46</cp:revision>
  <dcterms:created xsi:type="dcterms:W3CDTF">2021-02-14T09:51:32Z</dcterms:created>
  <dcterms:modified xsi:type="dcterms:W3CDTF">2021-02-24T01:37:10Z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