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0" r:id="rId6"/>
    <p:sldId id="263" r:id="rId7"/>
    <p:sldId id="266" r:id="rId8"/>
    <p:sldId id="258" r:id="rId9"/>
    <p:sldId id="259" r:id="rId10"/>
    <p:sldId id="257" r:id="rId11"/>
    <p:sldId id="264" r:id="rId12"/>
    <p:sldId id="265" r:id="rId13"/>
    <p:sldId id="267" r:id="rId14"/>
    <p:sldId id="268" r:id="rId15"/>
    <p:sldId id="269" r:id="rId16"/>
    <p:sldId id="270" r:id="rId17"/>
    <p:sldId id="271" r:id="rId18"/>
    <p:sldId id="273" r:id="rId19"/>
    <p:sldId id="272" r:id="rId20"/>
    <p:sldId id="274" r:id="rId21"/>
    <p:sldId id="275"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D"/>
    <a:srgbClr val="6D8FB2"/>
    <a:srgbClr val="F7941D"/>
    <a:srgbClr val="FDC68B"/>
    <a:srgbClr val="004068"/>
    <a:srgbClr val="C9E9E3"/>
    <a:srgbClr val="004570"/>
    <a:srgbClr val="97D5C9"/>
    <a:srgbClr val="7F8EAD"/>
    <a:srgbClr val="4E6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C7D1C-45CA-4D69-A43E-80D81A577C86}" type="datetimeFigureOut">
              <a:rPr lang="en-AU" smtClean="0"/>
              <a:t>25/08/2022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DD600-B30A-43ED-8D2B-65D5DB89904E}" type="slidenum">
              <a:rPr lang="en-AU" smtClean="0"/>
              <a:t>‹#›</a:t>
            </a:fld>
            <a:endParaRPr lang="en-AU"/>
          </a:p>
        </p:txBody>
      </p:sp>
    </p:spTree>
    <p:extLst>
      <p:ext uri="{BB962C8B-B14F-4D97-AF65-F5344CB8AC3E}">
        <p14:creationId xmlns:p14="http://schemas.microsoft.com/office/powerpoint/2010/main" val="132852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DE1AFD3F-7036-4957-9C0B-8378071B8046}"/>
              </a:ext>
            </a:extLst>
          </p:cNvPr>
          <p:cNvSpPr/>
          <p:nvPr userDrawn="1"/>
        </p:nvSpPr>
        <p:spPr>
          <a:xfrm>
            <a:off x="0" y="4146698"/>
            <a:ext cx="2732568" cy="2732568"/>
          </a:xfrm>
          <a:prstGeom prst="rtTriangle">
            <a:avLst/>
          </a:prstGeom>
          <a:solidFill>
            <a:srgbClr val="004E7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42CFAA7-4E4F-4493-BF48-6E80041E8AE2}"/>
              </a:ext>
            </a:extLst>
          </p:cNvPr>
          <p:cNvSpPr>
            <a:spLocks noGrp="1"/>
          </p:cNvSpPr>
          <p:nvPr>
            <p:ph type="ctrTitle"/>
          </p:nvPr>
        </p:nvSpPr>
        <p:spPr>
          <a:xfrm>
            <a:off x="1631950" y="2168525"/>
            <a:ext cx="6626526" cy="439921"/>
          </a:xfrm>
        </p:spPr>
        <p:txBody>
          <a:bodyPr anchor="t" anchorCtr="0"/>
          <a:lstStyle>
            <a:lvl1pPr algn="l">
              <a:lnSpc>
                <a:spcPts val="3400"/>
              </a:lnSpc>
              <a:defRPr sz="3200" b="0">
                <a:solidFill>
                  <a:srgbClr val="004E7D"/>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3183A361-5B23-41E2-8AEF-5FBB0D9BC3D6}"/>
              </a:ext>
            </a:extLst>
          </p:cNvPr>
          <p:cNvSpPr>
            <a:spLocks noGrp="1"/>
          </p:cNvSpPr>
          <p:nvPr>
            <p:ph type="subTitle" idx="1"/>
          </p:nvPr>
        </p:nvSpPr>
        <p:spPr>
          <a:xfrm>
            <a:off x="1631950" y="2880000"/>
            <a:ext cx="6626526" cy="435543"/>
          </a:xfrm>
        </p:spPr>
        <p:txBody>
          <a:bodyPr/>
          <a:lstStyle>
            <a:lvl1pPr marL="0" indent="0" algn="l">
              <a:lnSpc>
                <a:spcPts val="2400"/>
              </a:lnSpc>
              <a:buNone/>
              <a:defRPr sz="2000">
                <a:solidFill>
                  <a:srgbClr val="004E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61D934BE-6098-4C2E-BF49-B07CFC9DC43E}"/>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5" name="Footer Placeholder 4">
            <a:extLst>
              <a:ext uri="{FF2B5EF4-FFF2-40B4-BE49-F238E27FC236}">
                <a16:creationId xmlns:a16="http://schemas.microsoft.com/office/drawing/2014/main" id="{601CD4D5-A95F-43A0-B24F-999D524659B7}"/>
              </a:ext>
            </a:extLst>
          </p:cNvPr>
          <p:cNvSpPr>
            <a:spLocks noGrp="1"/>
          </p:cNvSpPr>
          <p:nvPr>
            <p:ph type="ftr" sz="quarter" idx="11"/>
          </p:nvPr>
        </p:nvSpPr>
        <p:spPr/>
        <p:txBody>
          <a:bodyPr/>
          <a:lstStyle/>
          <a:p>
            <a:endParaRPr lang="en-AU"/>
          </a:p>
        </p:txBody>
      </p:sp>
      <p:pic>
        <p:nvPicPr>
          <p:cNvPr id="10" name="Picture 9">
            <a:extLst>
              <a:ext uri="{FF2B5EF4-FFF2-40B4-BE49-F238E27FC236}">
                <a16:creationId xmlns:a16="http://schemas.microsoft.com/office/drawing/2014/main" id="{DF978BDB-A1DC-4284-8CDB-F805CFF5C8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0000" y="732385"/>
            <a:ext cx="4086000" cy="607802"/>
          </a:xfrm>
          <a:prstGeom prst="rect">
            <a:avLst/>
          </a:prstGeom>
        </p:spPr>
      </p:pic>
      <p:sp>
        <p:nvSpPr>
          <p:cNvPr id="11" name="Right Triangle 10">
            <a:extLst>
              <a:ext uri="{FF2B5EF4-FFF2-40B4-BE49-F238E27FC236}">
                <a16:creationId xmlns:a16="http://schemas.microsoft.com/office/drawing/2014/main" id="{38A4547E-4F15-40B3-8CEB-7B333B7C4A36}"/>
              </a:ext>
            </a:extLst>
          </p:cNvPr>
          <p:cNvSpPr/>
          <p:nvPr userDrawn="1"/>
        </p:nvSpPr>
        <p:spPr>
          <a:xfrm rot="10800000">
            <a:off x="9423862" y="0"/>
            <a:ext cx="2768138" cy="2768138"/>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2CFDD4EA-13A4-4ED7-AC3F-611A471A14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48000" y="5204815"/>
            <a:ext cx="1800000" cy="446139"/>
          </a:xfrm>
          <a:prstGeom prst="rect">
            <a:avLst/>
          </a:prstGeom>
        </p:spPr>
      </p:pic>
      <p:pic>
        <p:nvPicPr>
          <p:cNvPr id="9" name="Picture 8" descr="Logo&#10;&#10;Description automatically generated">
            <a:extLst>
              <a:ext uri="{FF2B5EF4-FFF2-40B4-BE49-F238E27FC236}">
                <a16:creationId xmlns:a16="http://schemas.microsoft.com/office/drawing/2014/main" id="{61AB3594-09EF-4BF9-85A0-6DD09EC88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8000" y="5680076"/>
            <a:ext cx="1890257" cy="408704"/>
          </a:xfrm>
          <a:prstGeom prst="rect">
            <a:avLst/>
          </a:prstGeom>
        </p:spPr>
      </p:pic>
    </p:spTree>
    <p:extLst>
      <p:ext uri="{BB962C8B-B14F-4D97-AF65-F5344CB8AC3E}">
        <p14:creationId xmlns:p14="http://schemas.microsoft.com/office/powerpoint/2010/main" val="97652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28437C09-9D48-4AA4-A9B7-68F94DD9F219}"/>
              </a:ext>
            </a:extLst>
          </p:cNvPr>
          <p:cNvSpPr/>
          <p:nvPr userDrawn="1"/>
        </p:nvSpPr>
        <p:spPr>
          <a:xfrm rot="10800000">
            <a:off x="8497003" y="-1"/>
            <a:ext cx="3694995" cy="3694995"/>
          </a:xfrm>
          <a:prstGeom prst="rtTriangle">
            <a:avLst/>
          </a:prstGeom>
          <a:solidFill>
            <a:srgbClr val="FDC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B4CCCE7-871C-4359-8FAF-EB936757A577}"/>
              </a:ext>
            </a:extLst>
          </p:cNvPr>
          <p:cNvSpPr>
            <a:spLocks noGrp="1"/>
          </p:cNvSpPr>
          <p:nvPr>
            <p:ph type="title"/>
          </p:nvPr>
        </p:nvSpPr>
        <p:spPr>
          <a:xfrm>
            <a:off x="1631950" y="2168525"/>
            <a:ext cx="6616901" cy="478422"/>
          </a:xfrm>
        </p:spPr>
        <p:txBody>
          <a:bodyPr anchor="t" anchorCtr="0"/>
          <a:lstStyle>
            <a:lvl1pPr>
              <a:defRPr sz="3200" b="0">
                <a:solidFill>
                  <a:srgbClr val="004E7D"/>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D585E97A-8488-4ECB-B597-56EF4063A63F}"/>
              </a:ext>
            </a:extLst>
          </p:cNvPr>
          <p:cNvSpPr>
            <a:spLocks noGrp="1"/>
          </p:cNvSpPr>
          <p:nvPr>
            <p:ph type="body" idx="1"/>
          </p:nvPr>
        </p:nvSpPr>
        <p:spPr>
          <a:xfrm>
            <a:off x="1631950" y="2880000"/>
            <a:ext cx="6616901" cy="549000"/>
          </a:xfrm>
        </p:spPr>
        <p:txBody>
          <a:bodyPr/>
          <a:lstStyle>
            <a:lvl1pPr marL="0" indent="0">
              <a:lnSpc>
                <a:spcPts val="2400"/>
              </a:lnSpc>
              <a:buNone/>
              <a:defRPr sz="2000">
                <a:solidFill>
                  <a:srgbClr val="004E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6DA2E2-EDCD-44CA-8450-71FAB6313EAA}"/>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5" name="Footer Placeholder 4">
            <a:extLst>
              <a:ext uri="{FF2B5EF4-FFF2-40B4-BE49-F238E27FC236}">
                <a16:creationId xmlns:a16="http://schemas.microsoft.com/office/drawing/2014/main" id="{E1E38BA1-EAFF-40B4-BE7C-5FDBFEF798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2A5227-3156-4166-840B-480B9877AA2D}"/>
              </a:ext>
            </a:extLst>
          </p:cNvPr>
          <p:cNvSpPr>
            <a:spLocks noGrp="1"/>
          </p:cNvSpPr>
          <p:nvPr>
            <p:ph type="sldNum" sz="quarter" idx="12"/>
          </p:nvPr>
        </p:nvSpPr>
        <p:spPr/>
        <p:txBody>
          <a:bodyPr/>
          <a:lstStyle/>
          <a:p>
            <a:fld id="{F4C72923-5B43-4032-B18B-56B4BFB05EFB}" type="slidenum">
              <a:rPr lang="en-AU" smtClean="0"/>
              <a:t>‹#›</a:t>
            </a:fld>
            <a:endParaRPr lang="en-AU"/>
          </a:p>
        </p:txBody>
      </p:sp>
      <p:pic>
        <p:nvPicPr>
          <p:cNvPr id="7" name="Picture 6">
            <a:extLst>
              <a:ext uri="{FF2B5EF4-FFF2-40B4-BE49-F238E27FC236}">
                <a16:creationId xmlns:a16="http://schemas.microsoft.com/office/drawing/2014/main" id="{9B3EF742-550E-45D6-8404-79F74CCC60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0000" y="732385"/>
            <a:ext cx="4086000" cy="607802"/>
          </a:xfrm>
          <a:prstGeom prst="rect">
            <a:avLst/>
          </a:prstGeom>
        </p:spPr>
      </p:pic>
      <p:sp>
        <p:nvSpPr>
          <p:cNvPr id="8" name="Right Triangle 7">
            <a:extLst>
              <a:ext uri="{FF2B5EF4-FFF2-40B4-BE49-F238E27FC236}">
                <a16:creationId xmlns:a16="http://schemas.microsoft.com/office/drawing/2014/main" id="{925D9507-4795-4814-AE96-3DBB00883A46}"/>
              </a:ext>
            </a:extLst>
          </p:cNvPr>
          <p:cNvSpPr/>
          <p:nvPr userDrawn="1"/>
        </p:nvSpPr>
        <p:spPr>
          <a:xfrm rot="10800000">
            <a:off x="8651356" y="0"/>
            <a:ext cx="3540642" cy="3540642"/>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8A8B7C9D-3F6F-4B86-A039-C68CE4C820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48000" y="5757706"/>
            <a:ext cx="1800000" cy="446139"/>
          </a:xfrm>
          <a:prstGeom prst="rect">
            <a:avLst/>
          </a:prstGeom>
        </p:spPr>
      </p:pic>
    </p:spTree>
    <p:extLst>
      <p:ext uri="{BB962C8B-B14F-4D97-AF65-F5344CB8AC3E}">
        <p14:creationId xmlns:p14="http://schemas.microsoft.com/office/powerpoint/2010/main" val="33997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CCE7-871C-4359-8FAF-EB936757A577}"/>
              </a:ext>
            </a:extLst>
          </p:cNvPr>
          <p:cNvSpPr>
            <a:spLocks noGrp="1"/>
          </p:cNvSpPr>
          <p:nvPr>
            <p:ph type="title"/>
          </p:nvPr>
        </p:nvSpPr>
        <p:spPr>
          <a:xfrm>
            <a:off x="1631950" y="2168525"/>
            <a:ext cx="6616901" cy="478422"/>
          </a:xfrm>
        </p:spPr>
        <p:txBody>
          <a:bodyPr anchor="t" anchorCtr="0"/>
          <a:lstStyle>
            <a:lvl1pPr>
              <a:defRPr sz="3000" b="0">
                <a:solidFill>
                  <a:srgbClr val="004E7D"/>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D585E97A-8488-4ECB-B597-56EF4063A63F}"/>
              </a:ext>
            </a:extLst>
          </p:cNvPr>
          <p:cNvSpPr>
            <a:spLocks noGrp="1"/>
          </p:cNvSpPr>
          <p:nvPr>
            <p:ph type="body" idx="1"/>
          </p:nvPr>
        </p:nvSpPr>
        <p:spPr>
          <a:xfrm>
            <a:off x="1631950" y="2880000"/>
            <a:ext cx="6616901" cy="549000"/>
          </a:xfrm>
        </p:spPr>
        <p:txBody>
          <a:bodyPr/>
          <a:lstStyle>
            <a:lvl1pPr marL="0" indent="0">
              <a:lnSpc>
                <a:spcPts val="2400"/>
              </a:lnSpc>
              <a:buNone/>
              <a:defRPr sz="2000">
                <a:solidFill>
                  <a:srgbClr val="004E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6DA2E2-EDCD-44CA-8450-71FAB6313EAA}"/>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5" name="Footer Placeholder 4">
            <a:extLst>
              <a:ext uri="{FF2B5EF4-FFF2-40B4-BE49-F238E27FC236}">
                <a16:creationId xmlns:a16="http://schemas.microsoft.com/office/drawing/2014/main" id="{E1E38BA1-EAFF-40B4-BE7C-5FDBFEF798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2A5227-3156-4166-840B-480B9877AA2D}"/>
              </a:ext>
            </a:extLst>
          </p:cNvPr>
          <p:cNvSpPr>
            <a:spLocks noGrp="1"/>
          </p:cNvSpPr>
          <p:nvPr>
            <p:ph type="sldNum" sz="quarter" idx="12"/>
          </p:nvPr>
        </p:nvSpPr>
        <p:spPr/>
        <p:txBody>
          <a:bodyPr/>
          <a:lstStyle/>
          <a:p>
            <a:fld id="{F4C72923-5B43-4032-B18B-56B4BFB05EFB}" type="slidenum">
              <a:rPr lang="en-AU" smtClean="0"/>
              <a:t>‹#›</a:t>
            </a:fld>
            <a:endParaRPr lang="en-AU"/>
          </a:p>
        </p:txBody>
      </p:sp>
      <p:pic>
        <p:nvPicPr>
          <p:cNvPr id="7" name="Picture 6">
            <a:extLst>
              <a:ext uri="{FF2B5EF4-FFF2-40B4-BE49-F238E27FC236}">
                <a16:creationId xmlns:a16="http://schemas.microsoft.com/office/drawing/2014/main" id="{9B3EF742-550E-45D6-8404-79F74CCC60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0000" y="732386"/>
            <a:ext cx="4086000" cy="607802"/>
          </a:xfrm>
          <a:prstGeom prst="rect">
            <a:avLst/>
          </a:prstGeom>
        </p:spPr>
      </p:pic>
      <p:pic>
        <p:nvPicPr>
          <p:cNvPr id="9" name="Picture 8">
            <a:extLst>
              <a:ext uri="{FF2B5EF4-FFF2-40B4-BE49-F238E27FC236}">
                <a16:creationId xmlns:a16="http://schemas.microsoft.com/office/drawing/2014/main" id="{8A8B7C9D-3F6F-4B86-A039-C68CE4C820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48000" y="5757706"/>
            <a:ext cx="1800000" cy="446139"/>
          </a:xfrm>
          <a:prstGeom prst="rect">
            <a:avLst/>
          </a:prstGeom>
        </p:spPr>
      </p:pic>
    </p:spTree>
    <p:extLst>
      <p:ext uri="{BB962C8B-B14F-4D97-AF65-F5344CB8AC3E}">
        <p14:creationId xmlns:p14="http://schemas.microsoft.com/office/powerpoint/2010/main" val="213518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D57A0F0A-E549-47D2-8998-CD4D115BEC30}"/>
              </a:ext>
            </a:extLst>
          </p:cNvPr>
          <p:cNvSpPr/>
          <p:nvPr userDrawn="1"/>
        </p:nvSpPr>
        <p:spPr>
          <a:xfrm rot="16200000">
            <a:off x="9696450" y="4362450"/>
            <a:ext cx="2495550" cy="2495550"/>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Triangle 9">
            <a:extLst>
              <a:ext uri="{FF2B5EF4-FFF2-40B4-BE49-F238E27FC236}">
                <a16:creationId xmlns:a16="http://schemas.microsoft.com/office/drawing/2014/main" id="{15011C79-92A7-4F56-BA26-617FB42C3182}"/>
              </a:ext>
            </a:extLst>
          </p:cNvPr>
          <p:cNvSpPr/>
          <p:nvPr userDrawn="1"/>
        </p:nvSpPr>
        <p:spPr>
          <a:xfrm rot="16200000">
            <a:off x="9848850" y="4514850"/>
            <a:ext cx="2343150" cy="2343150"/>
          </a:xfrm>
          <a:prstGeom prst="rtTriangle">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FF7023-C863-4737-A36A-35EAF6C4B76E}"/>
              </a:ext>
            </a:extLst>
          </p:cNvPr>
          <p:cNvSpPr>
            <a:spLocks noGrp="1"/>
          </p:cNvSpPr>
          <p:nvPr>
            <p:ph type="title"/>
          </p:nvPr>
        </p:nvSpPr>
        <p:spPr>
          <a:xfrm>
            <a:off x="1631950" y="728664"/>
            <a:ext cx="8928100" cy="460374"/>
          </a:xfrm>
        </p:spPr>
        <p:txBody>
          <a:bodyPr/>
          <a:lstStyle>
            <a:lvl1pPr>
              <a:defRPr>
                <a:solidFill>
                  <a:srgbClr val="004E7D"/>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6DE6A57-AFBD-4956-AE55-8CB69F2CBC13}"/>
              </a:ext>
            </a:extLst>
          </p:cNvPr>
          <p:cNvSpPr>
            <a:spLocks noGrp="1"/>
          </p:cNvSpPr>
          <p:nvPr>
            <p:ph type="body" idx="1"/>
          </p:nvPr>
        </p:nvSpPr>
        <p:spPr>
          <a:xfrm>
            <a:off x="1631950" y="1233489"/>
            <a:ext cx="8928100" cy="447674"/>
          </a:xfrm>
        </p:spPr>
        <p:txBody>
          <a:bodyPr anchor="t" anchorCtr="0"/>
          <a:lstStyle>
            <a:lvl1pPr marL="0" indent="0">
              <a:buNone/>
              <a:defRPr sz="2000" b="0">
                <a:solidFill>
                  <a:srgbClr val="004E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C84A2-BD0F-4531-B0D0-CD5163949422}"/>
              </a:ext>
            </a:extLst>
          </p:cNvPr>
          <p:cNvSpPr>
            <a:spLocks noGrp="1"/>
          </p:cNvSpPr>
          <p:nvPr>
            <p:ph sz="half" idx="2"/>
          </p:nvPr>
        </p:nvSpPr>
        <p:spPr>
          <a:xfrm>
            <a:off x="1631950" y="2173913"/>
            <a:ext cx="8928100" cy="3955425"/>
          </a:xfrm>
        </p:spPr>
        <p:txBody>
          <a:bodyPr/>
          <a:lstStyle>
            <a:lvl2pPr>
              <a:buClr>
                <a:srgbClr val="F7941D"/>
              </a:buClr>
              <a:defRPr/>
            </a:lvl2pPr>
            <a:lvl3pPr>
              <a:buClr>
                <a:srgbClr val="F7941D"/>
              </a:buClr>
              <a:defRPr/>
            </a:lvl3pPr>
            <a:lvl4pPr>
              <a:buClr>
                <a:srgbClr val="F7941D"/>
              </a:buClr>
              <a:defRPr/>
            </a:lvl4pPr>
            <a:lvl5pPr>
              <a:buClr>
                <a:srgbClr val="F7941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1275DBE4-21B4-42CA-9977-08BC31185ECE}"/>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8" name="Footer Placeholder 7">
            <a:extLst>
              <a:ext uri="{FF2B5EF4-FFF2-40B4-BE49-F238E27FC236}">
                <a16:creationId xmlns:a16="http://schemas.microsoft.com/office/drawing/2014/main" id="{306C3465-249C-4063-816A-E541BBCAC3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2B13C-8AA4-433B-AD63-ABE1A8633CB5}"/>
              </a:ext>
            </a:extLst>
          </p:cNvPr>
          <p:cNvSpPr>
            <a:spLocks noGrp="1"/>
          </p:cNvSpPr>
          <p:nvPr>
            <p:ph type="sldNum" sz="quarter" idx="12"/>
          </p:nvPr>
        </p:nvSpPr>
        <p:spPr/>
        <p:txBody>
          <a:bodyPr/>
          <a:lstStyle/>
          <a:p>
            <a:fld id="{F4C72923-5B43-4032-B18B-56B4BFB05EFB}" type="slidenum">
              <a:rPr lang="en-AU" smtClean="0"/>
              <a:t>‹#›</a:t>
            </a:fld>
            <a:endParaRPr lang="en-AU"/>
          </a:p>
        </p:txBody>
      </p:sp>
      <p:pic>
        <p:nvPicPr>
          <p:cNvPr id="6" name="Picture 5" descr="A black and white logo&#10;&#10;Description automatically generated with low confidence">
            <a:extLst>
              <a:ext uri="{FF2B5EF4-FFF2-40B4-BE49-F238E27FC236}">
                <a16:creationId xmlns:a16="http://schemas.microsoft.com/office/drawing/2014/main" id="{F50B50A3-4B86-4076-869F-592706F27C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4686" y="6177515"/>
            <a:ext cx="1140225" cy="282611"/>
          </a:xfrm>
          <a:prstGeom prst="rect">
            <a:avLst/>
          </a:prstGeom>
        </p:spPr>
      </p:pic>
    </p:spTree>
    <p:extLst>
      <p:ext uri="{BB962C8B-B14F-4D97-AF65-F5344CB8AC3E}">
        <p14:creationId xmlns:p14="http://schemas.microsoft.com/office/powerpoint/2010/main" val="98741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976947-5A86-4973-AD42-F79D535266F7}"/>
              </a:ext>
            </a:extLst>
          </p:cNvPr>
          <p:cNvSpPr/>
          <p:nvPr userDrawn="1"/>
        </p:nvSpPr>
        <p:spPr>
          <a:xfrm>
            <a:off x="0" y="-66503"/>
            <a:ext cx="12192000" cy="6924503"/>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D57A0F0A-E549-47D2-8998-CD4D115BEC30}"/>
              </a:ext>
            </a:extLst>
          </p:cNvPr>
          <p:cNvSpPr/>
          <p:nvPr userDrawn="1"/>
        </p:nvSpPr>
        <p:spPr>
          <a:xfrm rot="16200000">
            <a:off x="9696450" y="4362450"/>
            <a:ext cx="2495550" cy="2495550"/>
          </a:xfrm>
          <a:prstGeom prst="rtTriangle">
            <a:avLst/>
          </a:prstGeom>
          <a:solidFill>
            <a:srgbClr val="FDC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Triangle 9">
            <a:extLst>
              <a:ext uri="{FF2B5EF4-FFF2-40B4-BE49-F238E27FC236}">
                <a16:creationId xmlns:a16="http://schemas.microsoft.com/office/drawing/2014/main" id="{15011C79-92A7-4F56-BA26-617FB42C3182}"/>
              </a:ext>
            </a:extLst>
          </p:cNvPr>
          <p:cNvSpPr/>
          <p:nvPr userDrawn="1"/>
        </p:nvSpPr>
        <p:spPr>
          <a:xfrm rot="16200000">
            <a:off x="9848850" y="4514850"/>
            <a:ext cx="2343150" cy="2343150"/>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FF7023-C863-4737-A36A-35EAF6C4B76E}"/>
              </a:ext>
            </a:extLst>
          </p:cNvPr>
          <p:cNvSpPr>
            <a:spLocks noGrp="1"/>
          </p:cNvSpPr>
          <p:nvPr>
            <p:ph type="title"/>
          </p:nvPr>
        </p:nvSpPr>
        <p:spPr>
          <a:xfrm>
            <a:off x="1631950" y="728664"/>
            <a:ext cx="8928100" cy="460374"/>
          </a:xfrm>
        </p:spPr>
        <p:txBody>
          <a:bodyPr/>
          <a:lstStyle>
            <a:lvl1pPr>
              <a:defRPr>
                <a:solidFill>
                  <a:schemeClr val="bg1"/>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6DE6A57-AFBD-4956-AE55-8CB69F2CBC13}"/>
              </a:ext>
            </a:extLst>
          </p:cNvPr>
          <p:cNvSpPr>
            <a:spLocks noGrp="1"/>
          </p:cNvSpPr>
          <p:nvPr>
            <p:ph type="body" idx="1"/>
          </p:nvPr>
        </p:nvSpPr>
        <p:spPr>
          <a:xfrm>
            <a:off x="1631950" y="1233489"/>
            <a:ext cx="8928100" cy="447674"/>
          </a:xfrm>
        </p:spPr>
        <p:txBody>
          <a:bodyPr anchor="t"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C84A2-BD0F-4531-B0D0-CD5163949422}"/>
              </a:ext>
            </a:extLst>
          </p:cNvPr>
          <p:cNvSpPr>
            <a:spLocks noGrp="1"/>
          </p:cNvSpPr>
          <p:nvPr>
            <p:ph sz="half" idx="2"/>
          </p:nvPr>
        </p:nvSpPr>
        <p:spPr>
          <a:xfrm>
            <a:off x="1631950" y="2173913"/>
            <a:ext cx="8928100" cy="3955425"/>
          </a:xfrm>
        </p:spPr>
        <p:txBody>
          <a:bodyPr/>
          <a:lstStyle>
            <a:lvl1pPr>
              <a:defRPr>
                <a:solidFill>
                  <a:schemeClr val="bg1"/>
                </a:solidFill>
              </a:defRPr>
            </a:lvl1pPr>
            <a:lvl2pPr>
              <a:buClr>
                <a:srgbClr val="F7941D"/>
              </a:buClr>
              <a:defRPr>
                <a:solidFill>
                  <a:schemeClr val="bg1"/>
                </a:solidFill>
              </a:defRPr>
            </a:lvl2pPr>
            <a:lvl3pPr>
              <a:buClr>
                <a:srgbClr val="F7941D"/>
              </a:buClr>
              <a:defRPr>
                <a:solidFill>
                  <a:schemeClr val="bg1"/>
                </a:solidFill>
              </a:defRPr>
            </a:lvl3pPr>
            <a:lvl4pPr>
              <a:buClr>
                <a:srgbClr val="F7941D"/>
              </a:buClr>
              <a:defRPr>
                <a:solidFill>
                  <a:schemeClr val="bg1"/>
                </a:solidFill>
              </a:defRPr>
            </a:lvl4pPr>
            <a:lvl5pPr>
              <a:buClr>
                <a:srgbClr val="F7941D"/>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1275DBE4-21B4-42CA-9977-08BC31185ECE}"/>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8" name="Footer Placeholder 7">
            <a:extLst>
              <a:ext uri="{FF2B5EF4-FFF2-40B4-BE49-F238E27FC236}">
                <a16:creationId xmlns:a16="http://schemas.microsoft.com/office/drawing/2014/main" id="{306C3465-249C-4063-816A-E541BBCAC3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2B13C-8AA4-433B-AD63-ABE1A8633CB5}"/>
              </a:ext>
            </a:extLst>
          </p:cNvPr>
          <p:cNvSpPr>
            <a:spLocks noGrp="1"/>
          </p:cNvSpPr>
          <p:nvPr>
            <p:ph type="sldNum" sz="quarter" idx="12"/>
          </p:nvPr>
        </p:nvSpPr>
        <p:spPr/>
        <p:txBody>
          <a:bodyPr/>
          <a:lstStyle/>
          <a:p>
            <a:fld id="{F4C72923-5B43-4032-B18B-56B4BFB05EFB}" type="slidenum">
              <a:rPr lang="en-AU" smtClean="0"/>
              <a:t>‹#›</a:t>
            </a:fld>
            <a:endParaRPr lang="en-AU"/>
          </a:p>
        </p:txBody>
      </p:sp>
      <p:pic>
        <p:nvPicPr>
          <p:cNvPr id="6" name="Picture 5">
            <a:extLst>
              <a:ext uri="{FF2B5EF4-FFF2-40B4-BE49-F238E27FC236}">
                <a16:creationId xmlns:a16="http://schemas.microsoft.com/office/drawing/2014/main" id="{F50B50A3-4B86-4076-869F-592706F27C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24686" y="6177515"/>
            <a:ext cx="1140225" cy="282610"/>
          </a:xfrm>
          <a:prstGeom prst="rect">
            <a:avLst/>
          </a:prstGeom>
        </p:spPr>
      </p:pic>
    </p:spTree>
    <p:extLst>
      <p:ext uri="{BB962C8B-B14F-4D97-AF65-F5344CB8AC3E}">
        <p14:creationId xmlns:p14="http://schemas.microsoft.com/office/powerpoint/2010/main" val="203911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7023-C863-4737-A36A-35EAF6C4B76E}"/>
              </a:ext>
            </a:extLst>
          </p:cNvPr>
          <p:cNvSpPr>
            <a:spLocks noGrp="1"/>
          </p:cNvSpPr>
          <p:nvPr>
            <p:ph type="title"/>
          </p:nvPr>
        </p:nvSpPr>
        <p:spPr>
          <a:xfrm>
            <a:off x="5024284" y="728664"/>
            <a:ext cx="5535766" cy="460374"/>
          </a:xfrm>
        </p:spPr>
        <p:txBody>
          <a:bodyPr/>
          <a:lstStyle>
            <a:lvl1pPr>
              <a:defRPr>
                <a:solidFill>
                  <a:srgbClr val="004E7D"/>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6DE6A57-AFBD-4956-AE55-8CB69F2CBC13}"/>
              </a:ext>
            </a:extLst>
          </p:cNvPr>
          <p:cNvSpPr>
            <a:spLocks noGrp="1"/>
          </p:cNvSpPr>
          <p:nvPr>
            <p:ph type="body" idx="1"/>
          </p:nvPr>
        </p:nvSpPr>
        <p:spPr>
          <a:xfrm>
            <a:off x="5024284" y="1233489"/>
            <a:ext cx="5535766" cy="447674"/>
          </a:xfrm>
        </p:spPr>
        <p:txBody>
          <a:bodyPr anchor="t" anchorCtr="0"/>
          <a:lstStyle>
            <a:lvl1pPr marL="0" indent="0">
              <a:buNone/>
              <a:defRPr sz="2000" b="0">
                <a:solidFill>
                  <a:srgbClr val="004E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C84A2-BD0F-4531-B0D0-CD5163949422}"/>
              </a:ext>
            </a:extLst>
          </p:cNvPr>
          <p:cNvSpPr>
            <a:spLocks noGrp="1"/>
          </p:cNvSpPr>
          <p:nvPr>
            <p:ph sz="half" idx="2"/>
          </p:nvPr>
        </p:nvSpPr>
        <p:spPr>
          <a:xfrm>
            <a:off x="5024284" y="2173913"/>
            <a:ext cx="5535766" cy="3955425"/>
          </a:xfrm>
        </p:spPr>
        <p:txBody>
          <a:bodyPr/>
          <a:lstStyle>
            <a:lvl2pPr>
              <a:buClr>
                <a:srgbClr val="F7941D"/>
              </a:buClr>
              <a:defRPr/>
            </a:lvl2pPr>
            <a:lvl3pPr>
              <a:buClr>
                <a:srgbClr val="F7941D"/>
              </a:buClr>
              <a:defRPr/>
            </a:lvl3pPr>
            <a:lvl4pPr>
              <a:buClr>
                <a:srgbClr val="F7941D"/>
              </a:buClr>
              <a:defRPr/>
            </a:lvl4pPr>
            <a:lvl5pPr>
              <a:buClr>
                <a:srgbClr val="F7941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1275DBE4-21B4-42CA-9977-08BC31185ECE}"/>
              </a:ext>
            </a:extLst>
          </p:cNvPr>
          <p:cNvSpPr>
            <a:spLocks noGrp="1"/>
          </p:cNvSpPr>
          <p:nvPr>
            <p:ph type="dt" sz="half" idx="10"/>
          </p:nvPr>
        </p:nvSpPr>
        <p:spPr/>
        <p:txBody>
          <a:bodyPr/>
          <a:lstStyle/>
          <a:p>
            <a:fld id="{3AC513C3-3EEF-4FA3-9B97-98E6C1D2A888}" type="datetimeFigureOut">
              <a:rPr lang="en-AU" smtClean="0"/>
              <a:t>25/08/2022</a:t>
            </a:fld>
            <a:endParaRPr lang="en-AU"/>
          </a:p>
        </p:txBody>
      </p:sp>
      <p:sp>
        <p:nvSpPr>
          <p:cNvPr id="8" name="Footer Placeholder 7">
            <a:extLst>
              <a:ext uri="{FF2B5EF4-FFF2-40B4-BE49-F238E27FC236}">
                <a16:creationId xmlns:a16="http://schemas.microsoft.com/office/drawing/2014/main" id="{306C3465-249C-4063-816A-E541BBCAC3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B2B13C-8AA4-433B-AD63-ABE1A8633CB5}"/>
              </a:ext>
            </a:extLst>
          </p:cNvPr>
          <p:cNvSpPr>
            <a:spLocks noGrp="1"/>
          </p:cNvSpPr>
          <p:nvPr>
            <p:ph type="sldNum" sz="quarter" idx="12"/>
          </p:nvPr>
        </p:nvSpPr>
        <p:spPr/>
        <p:txBody>
          <a:bodyPr/>
          <a:lstStyle/>
          <a:p>
            <a:fld id="{F4C72923-5B43-4032-B18B-56B4BFB05EFB}" type="slidenum">
              <a:rPr lang="en-AU" smtClean="0"/>
              <a:t>‹#›</a:t>
            </a:fld>
            <a:endParaRPr lang="en-AU"/>
          </a:p>
        </p:txBody>
      </p:sp>
      <p:sp>
        <p:nvSpPr>
          <p:cNvPr id="6" name="Picture Placeholder 5">
            <a:extLst>
              <a:ext uri="{FF2B5EF4-FFF2-40B4-BE49-F238E27FC236}">
                <a16:creationId xmlns:a16="http://schemas.microsoft.com/office/drawing/2014/main" id="{40EE7039-7B44-4C00-A36F-A1C4C392F0AA}"/>
              </a:ext>
            </a:extLst>
          </p:cNvPr>
          <p:cNvSpPr>
            <a:spLocks noGrp="1"/>
          </p:cNvSpPr>
          <p:nvPr>
            <p:ph type="pic" sz="quarter" idx="13"/>
          </p:nvPr>
        </p:nvSpPr>
        <p:spPr>
          <a:xfrm>
            <a:off x="0" y="0"/>
            <a:ext cx="4320000" cy="6858000"/>
          </a:xfrm>
        </p:spPr>
        <p:txBody>
          <a:bodyPr/>
          <a:lstStyle/>
          <a:p>
            <a:r>
              <a:rPr lang="en-US"/>
              <a:t>Click icon to add picture</a:t>
            </a:r>
            <a:endParaRPr lang="en-AU"/>
          </a:p>
        </p:txBody>
      </p:sp>
      <p:sp>
        <p:nvSpPr>
          <p:cNvPr id="10" name="Right Triangle 9">
            <a:extLst>
              <a:ext uri="{FF2B5EF4-FFF2-40B4-BE49-F238E27FC236}">
                <a16:creationId xmlns:a16="http://schemas.microsoft.com/office/drawing/2014/main" id="{D1D4EE97-B969-498D-A345-E790C9ACEA24}"/>
              </a:ext>
            </a:extLst>
          </p:cNvPr>
          <p:cNvSpPr/>
          <p:nvPr userDrawn="1"/>
        </p:nvSpPr>
        <p:spPr>
          <a:xfrm rot="16200000">
            <a:off x="9696450" y="4362450"/>
            <a:ext cx="2495550" cy="2495550"/>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2293728B-384E-4DB7-8796-5D9854FD6441}"/>
              </a:ext>
            </a:extLst>
          </p:cNvPr>
          <p:cNvSpPr/>
          <p:nvPr userDrawn="1"/>
        </p:nvSpPr>
        <p:spPr>
          <a:xfrm rot="16200000">
            <a:off x="9848850" y="4514850"/>
            <a:ext cx="2343150" cy="2343150"/>
          </a:xfrm>
          <a:prstGeom prst="rtTriangle">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ack and white logo&#10;&#10;Description automatically generated with low confidence">
            <a:extLst>
              <a:ext uri="{FF2B5EF4-FFF2-40B4-BE49-F238E27FC236}">
                <a16:creationId xmlns:a16="http://schemas.microsoft.com/office/drawing/2014/main" id="{11459D2E-CA96-4813-858D-6766A2A53F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4686" y="6177515"/>
            <a:ext cx="1140225" cy="282611"/>
          </a:xfrm>
          <a:prstGeom prst="rect">
            <a:avLst/>
          </a:prstGeom>
        </p:spPr>
      </p:pic>
    </p:spTree>
    <p:extLst>
      <p:ext uri="{BB962C8B-B14F-4D97-AF65-F5344CB8AC3E}">
        <p14:creationId xmlns:p14="http://schemas.microsoft.com/office/powerpoint/2010/main" val="2707926568"/>
      </p:ext>
    </p:extLst>
  </p:cSld>
  <p:clrMapOvr>
    <a:masterClrMapping/>
  </p:clrMapOvr>
  <p:extLst>
    <p:ext uri="{DCECCB84-F9BA-43D5-87BE-67443E8EF086}">
      <p15:sldGuideLst xmlns:p15="http://schemas.microsoft.com/office/powerpoint/2012/main">
        <p15:guide id="1" pos="3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48596-6ADC-4A0A-8774-C41536FEC2D9}"/>
              </a:ext>
            </a:extLst>
          </p:cNvPr>
          <p:cNvSpPr>
            <a:spLocks noGrp="1"/>
          </p:cNvSpPr>
          <p:nvPr>
            <p:ph type="title"/>
          </p:nvPr>
        </p:nvSpPr>
        <p:spPr>
          <a:xfrm>
            <a:off x="1631950" y="728664"/>
            <a:ext cx="8928100" cy="407118"/>
          </a:xfrm>
          <a:prstGeom prst="rect">
            <a:avLst/>
          </a:prstGeom>
        </p:spPr>
        <p:txBody>
          <a:bodyPr vert="horz" lIns="0" tIns="0" rIns="0" bIns="0" rtlCol="0" anchor="t" anchorCtr="0">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8DB60413-3255-4CB2-9DE1-A2BE549B57D1}"/>
              </a:ext>
            </a:extLst>
          </p:cNvPr>
          <p:cNvSpPr>
            <a:spLocks noGrp="1"/>
          </p:cNvSpPr>
          <p:nvPr>
            <p:ph type="body" idx="1"/>
          </p:nvPr>
        </p:nvSpPr>
        <p:spPr>
          <a:xfrm>
            <a:off x="1631950" y="2168524"/>
            <a:ext cx="8928100" cy="396081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472905B2-58EF-468C-BD29-9DFB5259B014}"/>
              </a:ext>
            </a:extLst>
          </p:cNvPr>
          <p:cNvSpPr>
            <a:spLocks noGrp="1"/>
          </p:cNvSpPr>
          <p:nvPr>
            <p:ph type="dt" sz="half" idx="2"/>
          </p:nvPr>
        </p:nvSpPr>
        <p:spPr>
          <a:xfrm>
            <a:off x="0" y="0"/>
            <a:ext cx="1631950" cy="365125"/>
          </a:xfrm>
          <a:prstGeom prst="rect">
            <a:avLst/>
          </a:prstGeom>
        </p:spPr>
        <p:txBody>
          <a:bodyPr vert="horz" lIns="0" tIns="0" rIns="0" bIns="0" rtlCol="0" anchor="b" anchorCtr="0">
            <a:noAutofit/>
          </a:bodyPr>
          <a:lstStyle>
            <a:lvl1pPr algn="ctr">
              <a:defRPr sz="1200">
                <a:solidFill>
                  <a:schemeClr val="tx2"/>
                </a:solidFill>
              </a:defRPr>
            </a:lvl1pPr>
          </a:lstStyle>
          <a:p>
            <a:fld id="{3AC513C3-3EEF-4FA3-9B97-98E6C1D2A888}" type="datetimeFigureOut">
              <a:rPr lang="en-AU" smtClean="0"/>
              <a:pPr/>
              <a:t>25/08/2022</a:t>
            </a:fld>
            <a:endParaRPr lang="en-AU"/>
          </a:p>
        </p:txBody>
      </p:sp>
      <p:sp>
        <p:nvSpPr>
          <p:cNvPr id="5" name="Footer Placeholder 4">
            <a:extLst>
              <a:ext uri="{FF2B5EF4-FFF2-40B4-BE49-F238E27FC236}">
                <a16:creationId xmlns:a16="http://schemas.microsoft.com/office/drawing/2014/main" id="{76E9447D-FD36-417A-9013-428E62A58E51}"/>
              </a:ext>
            </a:extLst>
          </p:cNvPr>
          <p:cNvSpPr>
            <a:spLocks noGrp="1"/>
          </p:cNvSpPr>
          <p:nvPr>
            <p:ph type="ftr" sz="quarter" idx="3"/>
          </p:nvPr>
        </p:nvSpPr>
        <p:spPr>
          <a:xfrm>
            <a:off x="1631950" y="0"/>
            <a:ext cx="4114800" cy="365125"/>
          </a:xfrm>
          <a:prstGeom prst="rect">
            <a:avLst/>
          </a:prstGeom>
        </p:spPr>
        <p:txBody>
          <a:bodyPr vert="horz" lIns="0" tIns="0" rIns="0" bIns="0" rtlCol="0" anchor="b" anchorCtr="0">
            <a:noAutofit/>
          </a:bodyPr>
          <a:lstStyle>
            <a:lvl1pPr algn="l">
              <a:defRPr sz="1200">
                <a:solidFill>
                  <a:schemeClr val="tx2"/>
                </a:solidFill>
              </a:defRPr>
            </a:lvl1pPr>
          </a:lstStyle>
          <a:p>
            <a:endParaRPr lang="en-AU"/>
          </a:p>
        </p:txBody>
      </p:sp>
      <p:sp>
        <p:nvSpPr>
          <p:cNvPr id="6" name="Slide Number Placeholder 5">
            <a:extLst>
              <a:ext uri="{FF2B5EF4-FFF2-40B4-BE49-F238E27FC236}">
                <a16:creationId xmlns:a16="http://schemas.microsoft.com/office/drawing/2014/main" id="{86698C4B-30AD-4785-8DEF-4184E5665EE5}"/>
              </a:ext>
            </a:extLst>
          </p:cNvPr>
          <p:cNvSpPr>
            <a:spLocks noGrp="1"/>
          </p:cNvSpPr>
          <p:nvPr>
            <p:ph type="sldNum" sz="quarter" idx="4"/>
          </p:nvPr>
        </p:nvSpPr>
        <p:spPr>
          <a:xfrm>
            <a:off x="10560050" y="5764213"/>
            <a:ext cx="793750" cy="365125"/>
          </a:xfrm>
          <a:prstGeom prst="rect">
            <a:avLst/>
          </a:prstGeom>
        </p:spPr>
        <p:txBody>
          <a:bodyPr vert="horz" lIns="0" tIns="0" rIns="0" bIns="0" rtlCol="0" anchor="b" anchorCtr="0">
            <a:noAutofit/>
          </a:bodyPr>
          <a:lstStyle>
            <a:lvl1pPr algn="r">
              <a:defRPr sz="1200">
                <a:solidFill>
                  <a:schemeClr val="tx2"/>
                </a:solidFill>
              </a:defRPr>
            </a:lvl1pPr>
          </a:lstStyle>
          <a:p>
            <a:fld id="{F4C72923-5B43-4032-B18B-56B4BFB05EFB}" type="slidenum">
              <a:rPr lang="en-AU" smtClean="0"/>
              <a:pPr/>
              <a:t>‹#›</a:t>
            </a:fld>
            <a:endParaRPr lang="en-AU"/>
          </a:p>
        </p:txBody>
      </p:sp>
    </p:spTree>
    <p:extLst>
      <p:ext uri="{BB962C8B-B14F-4D97-AF65-F5344CB8AC3E}">
        <p14:creationId xmlns:p14="http://schemas.microsoft.com/office/powerpoint/2010/main" val="28299180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3" r:id="rId4"/>
    <p:sldLayoutId id="2147483656" r:id="rId5"/>
    <p:sldLayoutId id="2147483654" r:id="rId6"/>
  </p:sldLayoutIdLst>
  <p:txStyles>
    <p:titleStyle>
      <a:lvl1pPr algn="l" defTabSz="914400" rtl="0" eaLnBrk="1" latinLnBrk="0" hangingPunct="1">
        <a:lnSpc>
          <a:spcPts val="33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ts val="1900"/>
        </a:lnSpc>
        <a:spcBef>
          <a:spcPts val="600"/>
        </a:spcBef>
        <a:buFont typeface="Arial" panose="020B0604020202020204" pitchFamily="34" charset="0"/>
        <a:buNone/>
        <a:defRPr sz="1600" kern="1200">
          <a:solidFill>
            <a:schemeClr val="tx1"/>
          </a:solidFill>
          <a:latin typeface="+mn-lt"/>
          <a:ea typeface="+mn-ea"/>
          <a:cs typeface="+mn-cs"/>
        </a:defRPr>
      </a:lvl1pPr>
      <a:lvl2pPr marL="269875" indent="-269875" algn="l" defTabSz="914400" rtl="0" eaLnBrk="1" latinLnBrk="0" hangingPunct="1">
        <a:lnSpc>
          <a:spcPts val="1900"/>
        </a:lnSpc>
        <a:spcBef>
          <a:spcPts val="600"/>
        </a:spcBef>
        <a:buClr>
          <a:srgbClr val="F7941D"/>
        </a:buClr>
        <a:buFont typeface="Arial" panose="020B0604020202020204" pitchFamily="34" charset="0"/>
        <a:buChar char="•"/>
        <a:defRPr sz="1600" kern="1200">
          <a:solidFill>
            <a:schemeClr val="tx1"/>
          </a:solidFill>
          <a:latin typeface="+mn-lt"/>
          <a:ea typeface="+mn-ea"/>
          <a:cs typeface="+mn-cs"/>
        </a:defRPr>
      </a:lvl2pPr>
      <a:lvl3pPr marL="539750" indent="-269875" algn="l" defTabSz="914400" rtl="0" eaLnBrk="1" latinLnBrk="0" hangingPunct="1">
        <a:lnSpc>
          <a:spcPts val="1900"/>
        </a:lnSpc>
        <a:spcBef>
          <a:spcPts val="600"/>
        </a:spcBef>
        <a:buClr>
          <a:srgbClr val="F7941D"/>
        </a:buClr>
        <a:buFont typeface="Arial" panose="020B0604020202020204" pitchFamily="34" charset="0"/>
        <a:buChar char="–"/>
        <a:defRPr sz="1600" kern="1200">
          <a:solidFill>
            <a:schemeClr val="tx1"/>
          </a:solidFill>
          <a:latin typeface="+mn-lt"/>
          <a:ea typeface="+mn-ea"/>
          <a:cs typeface="+mn-cs"/>
        </a:defRPr>
      </a:lvl3pPr>
      <a:lvl4pPr marL="808038" indent="-269875" algn="l" defTabSz="914400" rtl="0" eaLnBrk="1" latinLnBrk="0" hangingPunct="1">
        <a:lnSpc>
          <a:spcPts val="1900"/>
        </a:lnSpc>
        <a:spcBef>
          <a:spcPts val="600"/>
        </a:spcBef>
        <a:buClr>
          <a:srgbClr val="F7941D"/>
        </a:buClr>
        <a:buFont typeface="Arial" panose="020B0604020202020204" pitchFamily="34" charset="0"/>
        <a:buChar char="»"/>
        <a:defRPr sz="1600" kern="1200">
          <a:solidFill>
            <a:schemeClr val="tx1"/>
          </a:solidFill>
          <a:latin typeface="+mn-lt"/>
          <a:ea typeface="+mn-ea"/>
          <a:cs typeface="+mn-cs"/>
        </a:defRPr>
      </a:lvl4pPr>
      <a:lvl5pPr marL="1077913" indent="-269875" algn="l" defTabSz="914400" rtl="0" eaLnBrk="1" latinLnBrk="0" hangingPunct="1">
        <a:lnSpc>
          <a:spcPts val="1900"/>
        </a:lnSpc>
        <a:spcBef>
          <a:spcPts val="600"/>
        </a:spcBef>
        <a:buClr>
          <a:srgbClr val="F7941D"/>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028" userDrawn="1">
          <p15:clr>
            <a:srgbClr val="F26B43"/>
          </p15:clr>
        </p15:guide>
        <p15:guide id="3" pos="6652" userDrawn="1">
          <p15:clr>
            <a:srgbClr val="F26B43"/>
          </p15:clr>
        </p15:guide>
        <p15:guide id="4" orient="horz" pos="2160" userDrawn="1">
          <p15:clr>
            <a:srgbClr val="F26B43"/>
          </p15:clr>
        </p15:guide>
        <p15:guide id="5" orient="horz" pos="459" userDrawn="1">
          <p15:clr>
            <a:srgbClr val="F26B43"/>
          </p15:clr>
        </p15:guide>
        <p15:guide id="6" orient="horz" pos="1366" userDrawn="1">
          <p15:clr>
            <a:srgbClr val="F26B43"/>
          </p15:clr>
        </p15:guide>
        <p15:guide id="7" orient="horz" pos="777"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aus01.safelinks.protection.outlook.com/?url=https%3A%2F%2Fupdates.fairwork.gov.au%2Flink%2Fid%2Fzzzz618dc97a71a0c703Pzzzz6049e42bdb8dc591%2Fpage.html&amp;data=04%7C01%7C%7C50d71fc56de74a438f1408d9a5ba96a4%7Cfc9be24c5be745dabe489efaa3ae8030%7C0%7C0%7C637723043097815385%7CUnknown%7CTWFpbGZsb3d8eyJWIjoiMC4wLjAwMDAiLCJQIjoiV2luMzIiLCJBTiI6Ik1haWwiLCJXVCI6Mn0%3D%7C1000&amp;sdata=a9cgb3owRYcHnP%2Bv2hVB6iNRliqL86w7a7Ta2KxL0b4%3D&amp;reserved=0" TargetMode="External"/><Relationship Id="rId7" Type="http://schemas.openxmlformats.org/officeDocument/2006/relationships/image" Target="../media/image9.png"/><Relationship Id="rId2" Type="http://schemas.openxmlformats.org/officeDocument/2006/relationships/hyperlink" Target="https://aus01.safelinks.protection.outlook.com/?url=https%3A%2F%2Fupdates.fairwork.gov.au%2Flink%2Fid%2Fzzzz618dc97a6e4c4115Pzzzz6049e42bdb8dc591%2Fpage.html&amp;data=04%7C01%7C%7C50d71fc56de74a438f1408d9a5ba96a4%7Cfc9be24c5be745dabe489efaa3ae8030%7C0%7C0%7C637723043097805425%7CUnknown%7CTWFpbGZsb3d8eyJWIjoiMC4wLjAwMDAiLCJQIjoiV2luMzIiLCJBTiI6Ik1haWwiLCJXVCI6Mn0%3D%7C1000&amp;sdata=1G%2FZSiftCHEuzTgJzNGcVFBqUV7KWZCIoa28L1Fqe3Y%3D&amp;reserved=0" TargetMode="External"/><Relationship Id="rId1" Type="http://schemas.openxmlformats.org/officeDocument/2006/relationships/slideLayout" Target="../slideLayouts/slideLayout4.xml"/><Relationship Id="rId6" Type="http://schemas.openxmlformats.org/officeDocument/2006/relationships/hyperlink" Target="https://aus01.safelinks.protection.outlook.com/?url=https%3A%2F%2Fupdates.fairwork.gov.au%2Flink%2Fid%2Fzzzz618dc97a7be6a678Pzzzz6049e42bdb8dc591%2Fpage.html&amp;data=04%7C01%7C%7C50d71fc56de74a438f1408d9a5ba96a4%7Cfc9be24c5be745dabe489efaa3ae8030%7C0%7C0%7C637723043097835301%7CUnknown%7CTWFpbGZsb3d8eyJWIjoiMC4wLjAwMDAiLCJQIjoiV2luMzIiLCJBTiI6Ik1haWwiLCJXVCI6Mn0%3D%7C1000&amp;sdata=g5fJfIjD9Q0E1H4A8hPGxeTClWT4jm7g98QUOEWAU3I%3D&amp;reserved=0" TargetMode="External"/><Relationship Id="rId5" Type="http://schemas.openxmlformats.org/officeDocument/2006/relationships/hyperlink" Target="https://aus01.safelinks.protection.outlook.com/?url=https%3A%2F%2Fupdates.fairwork.gov.au%2Flink%2Fid%2Fzzzz618dc97a6e4c4115Pzzzz6049e42bdb8dc591%2Fpage.html&amp;data=04%7C01%7C%7C50d71fc56de74a438f1408d9a5ba96a4%7Cfc9be24c5be745dabe489efaa3ae8030%7C0%7C0%7C637723043097825343%7CUnknown%7CTWFpbGZsb3d8eyJWIjoiMC4wLjAwMDAiLCJQIjoiV2luMzIiLCJBTiI6Ik1haWwiLCJXVCI6Mn0%3D%7C1000&amp;sdata=AMiTxQnGcOojMXtwLnVarzf5TmKIjM4G9sJ7cSG6t00%3D&amp;reserved=0" TargetMode="External"/><Relationship Id="rId4" Type="http://schemas.openxmlformats.org/officeDocument/2006/relationships/hyperlink" Target="https://aus01.safelinks.protection.outlook.com/?url=https%3A%2F%2Fupdates.fairwork.gov.au%2Flink%2Fid%2Fzzzz618dc97a74d9a103Pzzzz6049e42bdb8dc591%2Fpage.html&amp;data=04%7C01%7C%7C50d71fc56de74a438f1408d9a5ba96a4%7Cfc9be24c5be745dabe489efaa3ae8030%7C0%7C0%7C637723043097815385%7CUnknown%7CTWFpbGZsb3d8eyJWIjoiMC4wLjAwMDAiLCJQIjoiV2luMzIiLCJBTiI6Ik1haWwiLCJXVCI6Mn0%3D%7C1000&amp;sdata=uRT81i42RhwuVsftoQT3PV%2Bl8umD6N9lLVEYjepfxyg%3D&amp;reserve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eqsa.gov.au/sector-update-respect-work" TargetMode="External"/><Relationship Id="rId1" Type="http://schemas.openxmlformats.org/officeDocument/2006/relationships/slideLayout" Target="../slideLayouts/slideLayout4.xml"/><Relationship Id="rId4" Type="http://schemas.openxmlformats.org/officeDocument/2006/relationships/hyperlink" Target="https://www.teqsa.gov.au/sites/default/files/good-practice-note-preventing-responding-sexual-assault-sexual_harassment-v2-0-web.pdf?v=16266688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mailto:Studentwellbeing@teqsa.gov.a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humanrights.gov.au/our-work/sex-discrimination/publications/respectwork-sexual-harassment-national-inquiry-report-2020?mc_cid=1065707e3c&amp;mc_eid=%5bUNIQID%5d&amp;_ga=2.156277246.471871589.1659417862-524875849.1656457897"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egislation.gov.au/Details/C2021C0042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16E4A-9B18-4084-99DE-155A596ACDED}"/>
              </a:ext>
            </a:extLst>
          </p:cNvPr>
          <p:cNvSpPr>
            <a:spLocks noGrp="1"/>
          </p:cNvSpPr>
          <p:nvPr>
            <p:ph type="ctrTitle"/>
          </p:nvPr>
        </p:nvSpPr>
        <p:spPr/>
        <p:txBody>
          <a:bodyPr/>
          <a:lstStyle/>
          <a:p>
            <a:r>
              <a:rPr lang="en-AU" b="0" dirty="0"/>
              <a:t>Respect@Work</a:t>
            </a:r>
          </a:p>
        </p:txBody>
      </p:sp>
      <p:sp>
        <p:nvSpPr>
          <p:cNvPr id="5" name="Subtitle 4">
            <a:extLst>
              <a:ext uri="{FF2B5EF4-FFF2-40B4-BE49-F238E27FC236}">
                <a16:creationId xmlns:a16="http://schemas.microsoft.com/office/drawing/2014/main" id="{E1C09DBC-37C4-4219-956D-A8ECAC039E64}"/>
              </a:ext>
            </a:extLst>
          </p:cNvPr>
          <p:cNvSpPr>
            <a:spLocks noGrp="1"/>
          </p:cNvSpPr>
          <p:nvPr>
            <p:ph type="subTitle" idx="1"/>
          </p:nvPr>
        </p:nvSpPr>
        <p:spPr>
          <a:xfrm>
            <a:off x="1631950" y="2880000"/>
            <a:ext cx="7542530" cy="435543"/>
          </a:xfrm>
        </p:spPr>
        <p:txBody>
          <a:bodyPr/>
          <a:lstStyle/>
          <a:p>
            <a:pPr>
              <a:lnSpc>
                <a:spcPts val="2600"/>
              </a:lnSpc>
            </a:pPr>
            <a:r>
              <a:rPr lang="en-US" dirty="0"/>
              <a:t>A summary of the Australian Human Rights Commission’s Respect@Work: National Inquiry into Sexual Harassment in Australian Workplaces 2020 in the context of higher education</a:t>
            </a:r>
            <a:endParaRPr lang="en-AU" dirty="0"/>
          </a:p>
          <a:p>
            <a:endParaRPr lang="en-AU" dirty="0"/>
          </a:p>
          <a:p>
            <a:pPr>
              <a:lnSpc>
                <a:spcPts val="2600"/>
              </a:lnSpc>
            </a:pPr>
            <a:endParaRPr lang="en-AU" dirty="0">
              <a:solidFill>
                <a:srgbClr val="004E7D"/>
              </a:solidFill>
            </a:endParaRPr>
          </a:p>
        </p:txBody>
      </p:sp>
      <p:sp>
        <p:nvSpPr>
          <p:cNvPr id="6" name="Text Placeholder 5">
            <a:extLst>
              <a:ext uri="{FF2B5EF4-FFF2-40B4-BE49-F238E27FC236}">
                <a16:creationId xmlns:a16="http://schemas.microsoft.com/office/drawing/2014/main" id="{096511BF-E4BC-478A-B7B1-04DCDE7F6409}"/>
              </a:ext>
            </a:extLst>
          </p:cNvPr>
          <p:cNvSpPr>
            <a:spLocks noGrp="1"/>
          </p:cNvSpPr>
          <p:nvPr>
            <p:ph type="body" sz="quarter" idx="4294967295"/>
          </p:nvPr>
        </p:nvSpPr>
        <p:spPr>
          <a:xfrm>
            <a:off x="1622324" y="5200688"/>
            <a:ext cx="3373187" cy="365125"/>
          </a:xfrm>
        </p:spPr>
        <p:txBody>
          <a:bodyPr/>
          <a:lstStyle/>
          <a:p>
            <a:pPr>
              <a:lnSpc>
                <a:spcPts val="1400"/>
              </a:lnSpc>
              <a:spcBef>
                <a:spcPts val="0"/>
              </a:spcBef>
            </a:pPr>
            <a:endParaRPr lang="en-AU" sz="1000" dirty="0"/>
          </a:p>
          <a:p>
            <a:pPr>
              <a:lnSpc>
                <a:spcPts val="1400"/>
              </a:lnSpc>
              <a:spcBef>
                <a:spcPts val="0"/>
              </a:spcBef>
            </a:pPr>
            <a:r>
              <a:rPr lang="en-AU" sz="1000" dirty="0"/>
              <a:t>Prepared August 2022</a:t>
            </a:r>
          </a:p>
        </p:txBody>
      </p:sp>
    </p:spTree>
    <p:extLst>
      <p:ext uri="{BB962C8B-B14F-4D97-AF65-F5344CB8AC3E}">
        <p14:creationId xmlns:p14="http://schemas.microsoft.com/office/powerpoint/2010/main" val="328032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842A-4EB7-4E88-AA7E-140FED1E8B52}"/>
              </a:ext>
            </a:extLst>
          </p:cNvPr>
          <p:cNvSpPr>
            <a:spLocks noGrp="1"/>
          </p:cNvSpPr>
          <p:nvPr>
            <p:ph type="title"/>
          </p:nvPr>
        </p:nvSpPr>
        <p:spPr/>
        <p:txBody>
          <a:bodyPr/>
          <a:lstStyle/>
          <a:p>
            <a:r>
              <a:rPr lang="en-AU" dirty="0"/>
              <a:t>Sexual harassment</a:t>
            </a:r>
          </a:p>
        </p:txBody>
      </p:sp>
      <p:sp>
        <p:nvSpPr>
          <p:cNvPr id="3" name="Text Placeholder 2">
            <a:extLst>
              <a:ext uri="{FF2B5EF4-FFF2-40B4-BE49-F238E27FC236}">
                <a16:creationId xmlns:a16="http://schemas.microsoft.com/office/drawing/2014/main" id="{4259C372-8E71-4B42-9B75-385AF7421068}"/>
              </a:ext>
            </a:extLst>
          </p:cNvPr>
          <p:cNvSpPr>
            <a:spLocks noGrp="1"/>
          </p:cNvSpPr>
          <p:nvPr>
            <p:ph type="body" idx="1"/>
          </p:nvPr>
        </p:nvSpPr>
        <p:spPr/>
        <p:txBody>
          <a:bodyPr/>
          <a:lstStyle/>
          <a:p>
            <a:r>
              <a:rPr lang="en-AU" dirty="0"/>
              <a:t>Examples of behaviour</a:t>
            </a:r>
          </a:p>
        </p:txBody>
      </p:sp>
      <p:grpSp>
        <p:nvGrpSpPr>
          <p:cNvPr id="5" name="Group 4">
            <a:extLst>
              <a:ext uri="{FF2B5EF4-FFF2-40B4-BE49-F238E27FC236}">
                <a16:creationId xmlns:a16="http://schemas.microsoft.com/office/drawing/2014/main" id="{EA80C22C-B43E-4F7E-B1FB-7E13710FFF28}"/>
              </a:ext>
            </a:extLst>
          </p:cNvPr>
          <p:cNvGrpSpPr/>
          <p:nvPr/>
        </p:nvGrpSpPr>
        <p:grpSpPr>
          <a:xfrm>
            <a:off x="1126949" y="1818192"/>
            <a:ext cx="9620631" cy="1148475"/>
            <a:chOff x="1834719" y="3846936"/>
            <a:chExt cx="8506903" cy="981871"/>
          </a:xfrm>
          <a:solidFill>
            <a:srgbClr val="F7941D"/>
          </a:solidFill>
        </p:grpSpPr>
        <p:sp>
          <p:nvSpPr>
            <p:cNvPr id="6" name="Rectangle: Rounded Corners 5">
              <a:extLst>
                <a:ext uri="{FF2B5EF4-FFF2-40B4-BE49-F238E27FC236}">
                  <a16:creationId xmlns:a16="http://schemas.microsoft.com/office/drawing/2014/main" id="{024C25CF-C24A-4468-8A96-0A12C1490151}"/>
                </a:ext>
              </a:extLst>
            </p:cNvPr>
            <p:cNvSpPr/>
            <p:nvPr/>
          </p:nvSpPr>
          <p:spPr>
            <a:xfrm>
              <a:off x="1834719" y="3846936"/>
              <a:ext cx="8506903" cy="923330"/>
            </a:xfrm>
            <a:prstGeom prst="round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2BE9C12-8B83-4E94-84F3-103390F4C7AB}"/>
                </a:ext>
              </a:extLst>
            </p:cNvPr>
            <p:cNvSpPr txBox="1"/>
            <p:nvPr/>
          </p:nvSpPr>
          <p:spPr>
            <a:xfrm>
              <a:off x="2004429" y="4010706"/>
              <a:ext cx="8153404" cy="818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923"/>
                  </a:solidFill>
                  <a:effectLst/>
                  <a:uLnTx/>
                  <a:uFillTx/>
                  <a:latin typeface="Roboto" panose="02000000000000000000" pitchFamily="2" charset="0"/>
                  <a:ea typeface="+mn-ea"/>
                  <a:cs typeface="+mn-cs"/>
                </a:rPr>
                <a:t>The two most reported types of behaviour were sexually suggestive comments or jokes and intrusive questions about private life or physical appearance.</a:t>
              </a: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C34241CB-92B8-4EC3-9C46-18911E5A6E9E}"/>
              </a:ext>
            </a:extLst>
          </p:cNvPr>
          <p:cNvGrpSpPr/>
          <p:nvPr/>
        </p:nvGrpSpPr>
        <p:grpSpPr>
          <a:xfrm>
            <a:off x="1123428" y="3264961"/>
            <a:ext cx="9588783" cy="1080000"/>
            <a:chOff x="1850380" y="4898526"/>
            <a:chExt cx="8491242" cy="1095773"/>
          </a:xfrm>
          <a:solidFill>
            <a:srgbClr val="004E7D"/>
          </a:solidFill>
        </p:grpSpPr>
        <p:sp>
          <p:nvSpPr>
            <p:cNvPr id="9" name="Rectangle: Rounded Corners 8">
              <a:extLst>
                <a:ext uri="{FF2B5EF4-FFF2-40B4-BE49-F238E27FC236}">
                  <a16:creationId xmlns:a16="http://schemas.microsoft.com/office/drawing/2014/main" id="{D00232CA-39A2-4B46-9170-745F892FC207}"/>
                </a:ext>
              </a:extLst>
            </p:cNvPr>
            <p:cNvSpPr/>
            <p:nvPr/>
          </p:nvSpPr>
          <p:spPr>
            <a:xfrm>
              <a:off x="1850380" y="4898526"/>
              <a:ext cx="8491242" cy="1095773"/>
            </a:xfrm>
            <a:prstGeom prst="round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88127D4A-A018-47B9-8C7C-7CA7FD7CF4CC}"/>
                </a:ext>
              </a:extLst>
            </p:cNvPr>
            <p:cNvSpPr txBox="1"/>
            <p:nvPr/>
          </p:nvSpPr>
          <p:spPr>
            <a:xfrm>
              <a:off x="2041453" y="5010551"/>
              <a:ext cx="787325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Many workers told the AHRC about being subject to sexually harassing ‘jokes’, where the harasser later claimed to be surprised when their attempts at humour were met with offence or insult. </a:t>
              </a:r>
              <a:endParaRPr kumimoji="0" lang="en-AU" sz="18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B9F8B936-AEBF-4843-9FFB-9F951BFC28A5}"/>
              </a:ext>
            </a:extLst>
          </p:cNvPr>
          <p:cNvGrpSpPr/>
          <p:nvPr/>
        </p:nvGrpSpPr>
        <p:grpSpPr>
          <a:xfrm>
            <a:off x="1123428" y="4707823"/>
            <a:ext cx="9589447" cy="1080000"/>
            <a:chOff x="1819059" y="5956918"/>
            <a:chExt cx="8538223" cy="705079"/>
          </a:xfrm>
          <a:solidFill>
            <a:schemeClr val="accent2">
              <a:lumMod val="60000"/>
              <a:lumOff val="40000"/>
            </a:schemeClr>
          </a:solidFill>
        </p:grpSpPr>
        <p:sp>
          <p:nvSpPr>
            <p:cNvPr id="12" name="Rectangle: Rounded Corners 11">
              <a:extLst>
                <a:ext uri="{FF2B5EF4-FFF2-40B4-BE49-F238E27FC236}">
                  <a16:creationId xmlns:a16="http://schemas.microsoft.com/office/drawing/2014/main" id="{BB953EC4-944C-4F3B-99C5-A840826900D1}"/>
                </a:ext>
              </a:extLst>
            </p:cNvPr>
            <p:cNvSpPr/>
            <p:nvPr/>
          </p:nvSpPr>
          <p:spPr>
            <a:xfrm>
              <a:off x="1819059" y="5956918"/>
              <a:ext cx="8538223" cy="705079"/>
            </a:xfrm>
            <a:prstGeom prst="round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7C46CCA-0A47-4DCA-A842-D7F9191C4A09}"/>
                </a:ext>
              </a:extLst>
            </p:cNvPr>
            <p:cNvSpPr txBox="1"/>
            <p:nvPr/>
          </p:nvSpPr>
          <p:spPr>
            <a:xfrm>
              <a:off x="2011176" y="6062162"/>
              <a:ext cx="8107201" cy="49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923"/>
                  </a:solidFill>
                  <a:effectLst/>
                  <a:uLnTx/>
                  <a:uFillTx/>
                  <a:latin typeface="Roboto" panose="02000000000000000000" pitchFamily="2" charset="0"/>
                  <a:ea typeface="+mn-ea"/>
                  <a:cs typeface="+mn-cs"/>
                </a:rPr>
                <a:t>Several victims told the Commission about experiencing workplace sexual harassment which began in verbal exchanges and ended in rape or sexual assault.</a:t>
              </a: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8872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C9155DF-1090-AEA3-1C7B-D7FD859FB749}"/>
              </a:ext>
            </a:extLst>
          </p:cNvPr>
          <p:cNvCxnSpPr>
            <a:cxnSpLocks/>
          </p:cNvCxnSpPr>
          <p:nvPr/>
        </p:nvCxnSpPr>
        <p:spPr>
          <a:xfrm flipV="1">
            <a:off x="8063041" y="2906299"/>
            <a:ext cx="0" cy="589197"/>
          </a:xfrm>
          <a:prstGeom prst="line">
            <a:avLst/>
          </a:prstGeom>
          <a:ln w="31750">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3639DE-3567-EE79-C257-8384BC2AE96C}"/>
              </a:ext>
            </a:extLst>
          </p:cNvPr>
          <p:cNvCxnSpPr>
            <a:cxnSpLocks/>
          </p:cNvCxnSpPr>
          <p:nvPr/>
        </p:nvCxnSpPr>
        <p:spPr>
          <a:xfrm>
            <a:off x="4826000" y="4653280"/>
            <a:ext cx="2107883" cy="0"/>
          </a:xfrm>
          <a:prstGeom prst="line">
            <a:avLst/>
          </a:prstGeom>
          <a:ln w="31750">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7E5B05-2FA6-B641-2ED8-FAF4EE6E9A20}"/>
              </a:ext>
            </a:extLst>
          </p:cNvPr>
          <p:cNvCxnSpPr>
            <a:cxnSpLocks/>
          </p:cNvCxnSpPr>
          <p:nvPr/>
        </p:nvCxnSpPr>
        <p:spPr>
          <a:xfrm>
            <a:off x="8412480" y="4700458"/>
            <a:ext cx="0" cy="598299"/>
          </a:xfrm>
          <a:prstGeom prst="line">
            <a:avLst/>
          </a:prstGeom>
          <a:ln w="31750">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6E8B552-4F52-CAFA-120C-90290DC00C79}"/>
              </a:ext>
            </a:extLst>
          </p:cNvPr>
          <p:cNvCxnSpPr>
            <a:cxnSpLocks/>
          </p:cNvCxnSpPr>
          <p:nvPr/>
        </p:nvCxnSpPr>
        <p:spPr>
          <a:xfrm>
            <a:off x="5533201" y="3271603"/>
            <a:ext cx="1149615" cy="942373"/>
          </a:xfrm>
          <a:prstGeom prst="bentConnector3">
            <a:avLst/>
          </a:prstGeom>
          <a:ln w="31750">
            <a:solidFill>
              <a:srgbClr val="F794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417365-B79C-4F48-8DF5-EDA47F3180CE}"/>
              </a:ext>
            </a:extLst>
          </p:cNvPr>
          <p:cNvSpPr>
            <a:spLocks noGrp="1"/>
          </p:cNvSpPr>
          <p:nvPr>
            <p:ph type="title"/>
          </p:nvPr>
        </p:nvSpPr>
        <p:spPr/>
        <p:txBody>
          <a:bodyPr/>
          <a:lstStyle/>
          <a:p>
            <a:r>
              <a:rPr lang="en-AU" dirty="0"/>
              <a:t>Sexual harassment</a:t>
            </a:r>
          </a:p>
        </p:txBody>
      </p:sp>
      <p:sp>
        <p:nvSpPr>
          <p:cNvPr id="5" name="Speech Bubble: Rectangle with Corners Rounded 4">
            <a:extLst>
              <a:ext uri="{FF2B5EF4-FFF2-40B4-BE49-F238E27FC236}">
                <a16:creationId xmlns:a16="http://schemas.microsoft.com/office/drawing/2014/main" id="{6EF568E5-7EC3-45AB-8D17-2E9E8562389D}"/>
              </a:ext>
            </a:extLst>
          </p:cNvPr>
          <p:cNvSpPr/>
          <p:nvPr/>
        </p:nvSpPr>
        <p:spPr>
          <a:xfrm flipV="1">
            <a:off x="5419924" y="5176837"/>
            <a:ext cx="4425412" cy="1406380"/>
          </a:xfrm>
          <a:prstGeom prst="wedgeRoundRectCallout">
            <a:avLst>
              <a:gd name="adj1" fmla="val -16968"/>
              <a:gd name="adj2" fmla="val 38666"/>
              <a:gd name="adj3" fmla="val 16667"/>
            </a:avLst>
          </a:prstGeom>
          <a:solidFill>
            <a:srgbClr val="FDC68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AFB994A3-9D73-4CB2-AC6A-B29BF2600E8B}"/>
              </a:ext>
            </a:extLst>
          </p:cNvPr>
          <p:cNvSpPr/>
          <p:nvPr/>
        </p:nvSpPr>
        <p:spPr>
          <a:xfrm flipH="1" flipV="1">
            <a:off x="708618" y="4057234"/>
            <a:ext cx="4286240" cy="2325811"/>
          </a:xfrm>
          <a:prstGeom prst="wedgeRoundRectCallout">
            <a:avLst>
              <a:gd name="adj1" fmla="val -34568"/>
              <a:gd name="adj2" fmla="val 20219"/>
              <a:gd name="adj3" fmla="val 16667"/>
            </a:avLst>
          </a:prstGeom>
          <a:solidFill>
            <a:srgbClr val="F7941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Speech Bubble: Rectangle with Corners Rounded 6">
            <a:extLst>
              <a:ext uri="{FF2B5EF4-FFF2-40B4-BE49-F238E27FC236}">
                <a16:creationId xmlns:a16="http://schemas.microsoft.com/office/drawing/2014/main" id="{F86A5951-2A38-4ED1-A86D-FFA7FBA214BF}"/>
              </a:ext>
            </a:extLst>
          </p:cNvPr>
          <p:cNvSpPr/>
          <p:nvPr/>
        </p:nvSpPr>
        <p:spPr>
          <a:xfrm>
            <a:off x="7386203" y="1636889"/>
            <a:ext cx="3802620" cy="1442047"/>
          </a:xfrm>
          <a:prstGeom prst="wedgeRoundRectCallout">
            <a:avLst>
              <a:gd name="adj1" fmla="val -15749"/>
              <a:gd name="adj2" fmla="val 25841"/>
              <a:gd name="adj3" fmla="val 16667"/>
            </a:avLst>
          </a:prstGeom>
          <a:solidFill>
            <a:srgbClr val="6D8FB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Content Placeholder 3">
            <a:extLst>
              <a:ext uri="{FF2B5EF4-FFF2-40B4-BE49-F238E27FC236}">
                <a16:creationId xmlns:a16="http://schemas.microsoft.com/office/drawing/2014/main" id="{3189D180-BB95-497A-B515-953CE4821D25}"/>
              </a:ext>
            </a:extLst>
          </p:cNvPr>
          <p:cNvSpPr>
            <a:spLocks noGrp="1"/>
          </p:cNvSpPr>
          <p:nvPr>
            <p:ph sz="half" idx="2"/>
          </p:nvPr>
        </p:nvSpPr>
        <p:spPr>
          <a:xfrm>
            <a:off x="5511027" y="5270803"/>
            <a:ext cx="4221224" cy="1517633"/>
          </a:xfrm>
        </p:spPr>
        <p:txBody>
          <a:bodyPr/>
          <a:lstStyle/>
          <a:p>
            <a:r>
              <a:rPr lang="en-US" dirty="0"/>
              <a:t>10% of National Survey respondents said they experienced their most recent incident of workplace sexual harassment in the Education and Training industry. Making it the third highest industry for sexual harassment.</a:t>
            </a:r>
            <a:endParaRPr lang="en-AU" dirty="0"/>
          </a:p>
        </p:txBody>
      </p:sp>
      <p:sp>
        <p:nvSpPr>
          <p:cNvPr id="9" name="TextBox 8">
            <a:extLst>
              <a:ext uri="{FF2B5EF4-FFF2-40B4-BE49-F238E27FC236}">
                <a16:creationId xmlns:a16="http://schemas.microsoft.com/office/drawing/2014/main" id="{81EEF6BE-8E85-4DC7-971B-4EB70EF90EB0}"/>
              </a:ext>
            </a:extLst>
          </p:cNvPr>
          <p:cNvSpPr txBox="1"/>
          <p:nvPr/>
        </p:nvSpPr>
        <p:spPr>
          <a:xfrm>
            <a:off x="852256" y="4057234"/>
            <a:ext cx="4142602"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021"/>
                </a:solidFill>
                <a:effectLst/>
                <a:uLnTx/>
                <a:uFillTx/>
                <a:latin typeface="Arial" panose="020B0604020202020204"/>
                <a:ea typeface="+mn-ea"/>
                <a:cs typeface="+mn-cs"/>
              </a:rPr>
              <a:t>Men were more likely than women to be sexually harassed at work by a co-worker at the same level (37% of men compared to 21% of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4202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021"/>
                </a:solidFill>
                <a:effectLst/>
                <a:uLnTx/>
                <a:uFillTx/>
                <a:latin typeface="Arial" panose="020B0604020202020204"/>
                <a:ea typeface="+mn-ea"/>
                <a:cs typeface="+mn-cs"/>
              </a:rPr>
              <a:t>Women were more likely than men to be sexually harassed at work by a client or customer (22% of women compared to 11% of men).</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8128D94-04D1-443E-B251-C122F8B30B20}"/>
              </a:ext>
            </a:extLst>
          </p:cNvPr>
          <p:cNvSpPr txBox="1"/>
          <p:nvPr/>
        </p:nvSpPr>
        <p:spPr>
          <a:xfrm>
            <a:off x="7530536" y="1696192"/>
            <a:ext cx="359391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a:rPr>
              <a:t>According</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to the National Survey prevalence of sexual harassment across the Education and Training sector was 39%. The overall industry average was 31%. </a:t>
            </a:r>
            <a:endPar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peech Bubble: Rectangle with Corners Rounded 10">
            <a:extLst>
              <a:ext uri="{FF2B5EF4-FFF2-40B4-BE49-F238E27FC236}">
                <a16:creationId xmlns:a16="http://schemas.microsoft.com/office/drawing/2014/main" id="{FC31F0E9-266D-41B1-A991-1326C1789D1A}"/>
              </a:ext>
            </a:extLst>
          </p:cNvPr>
          <p:cNvSpPr/>
          <p:nvPr/>
        </p:nvSpPr>
        <p:spPr>
          <a:xfrm flipH="1">
            <a:off x="731521" y="1878478"/>
            <a:ext cx="5592762" cy="1739452"/>
          </a:xfrm>
          <a:prstGeom prst="wedgeRoundRectCallout">
            <a:avLst>
              <a:gd name="adj1" fmla="val -30754"/>
              <a:gd name="adj2" fmla="val 28466"/>
              <a:gd name="adj3" fmla="val 16667"/>
            </a:avLst>
          </a:prstGeom>
          <a:solidFill>
            <a:srgbClr val="004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D74FD18-2291-4141-A321-E792C1641155}"/>
              </a:ext>
            </a:extLst>
          </p:cNvPr>
          <p:cNvSpPr txBox="1"/>
          <p:nvPr/>
        </p:nvSpPr>
        <p:spPr>
          <a:xfrm>
            <a:off x="882442" y="1963115"/>
            <a:ext cx="544184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The results of the 2018 National Survey indicate that 33% of people who had been in the workforce in the previous five years said they had experienced workplace sexual harassment. Women (39%) were more likely than men (26%) to have experienced workplace sexual harassment in this period.</a:t>
            </a:r>
            <a:endParaRPr kumimoji="0" lang="en-AU"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B7D1F216-9F7C-4435-9FEB-D9D364014F9B}"/>
              </a:ext>
            </a:extLst>
          </p:cNvPr>
          <p:cNvPicPr>
            <a:picLocks noChangeAspect="1"/>
          </p:cNvPicPr>
          <p:nvPr/>
        </p:nvPicPr>
        <p:blipFill>
          <a:blip r:embed="rId2"/>
          <a:stretch>
            <a:fillRect/>
          </a:stretch>
        </p:blipFill>
        <p:spPr>
          <a:xfrm>
            <a:off x="6933883" y="3721288"/>
            <a:ext cx="2505075" cy="857250"/>
          </a:xfrm>
          <a:prstGeom prst="rect">
            <a:avLst/>
          </a:prstGeom>
        </p:spPr>
      </p:pic>
      <p:sp>
        <p:nvSpPr>
          <p:cNvPr id="14" name="Text Placeholder 2">
            <a:extLst>
              <a:ext uri="{FF2B5EF4-FFF2-40B4-BE49-F238E27FC236}">
                <a16:creationId xmlns:a16="http://schemas.microsoft.com/office/drawing/2014/main" id="{19A30E76-F901-48B7-AADC-6E8945A5E70C}"/>
              </a:ext>
            </a:extLst>
          </p:cNvPr>
          <p:cNvSpPr>
            <a:spLocks noGrp="1"/>
          </p:cNvSpPr>
          <p:nvPr>
            <p:ph type="body" idx="1"/>
          </p:nvPr>
        </p:nvSpPr>
        <p:spPr>
          <a:xfrm>
            <a:off x="1631950" y="1233489"/>
            <a:ext cx="8928100" cy="447674"/>
          </a:xfrm>
        </p:spPr>
        <p:txBody>
          <a:bodyPr/>
          <a:lstStyle/>
          <a:p>
            <a:r>
              <a:rPr lang="en-AU" dirty="0"/>
              <a:t>Information from the AHRC about its prevalence</a:t>
            </a:r>
          </a:p>
        </p:txBody>
      </p:sp>
      <p:sp>
        <p:nvSpPr>
          <p:cNvPr id="25" name="Oval 24">
            <a:extLst>
              <a:ext uri="{FF2B5EF4-FFF2-40B4-BE49-F238E27FC236}">
                <a16:creationId xmlns:a16="http://schemas.microsoft.com/office/drawing/2014/main" id="{47A24297-82EC-CE10-6603-4F80F49F93C0}"/>
              </a:ext>
            </a:extLst>
          </p:cNvPr>
          <p:cNvSpPr/>
          <p:nvPr/>
        </p:nvSpPr>
        <p:spPr>
          <a:xfrm>
            <a:off x="6665564" y="4132661"/>
            <a:ext cx="154864" cy="154864"/>
          </a:xfrm>
          <a:prstGeom prst="ellips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824DE5E4-6EE2-EC10-CB04-952C0885E7E4}"/>
              </a:ext>
            </a:extLst>
          </p:cNvPr>
          <p:cNvSpPr/>
          <p:nvPr/>
        </p:nvSpPr>
        <p:spPr>
          <a:xfrm>
            <a:off x="6835216" y="4569541"/>
            <a:ext cx="154864" cy="154864"/>
          </a:xfrm>
          <a:prstGeom prst="ellips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AE5DD82A-AE42-7319-7346-F608F48BFB14}"/>
              </a:ext>
            </a:extLst>
          </p:cNvPr>
          <p:cNvSpPr/>
          <p:nvPr/>
        </p:nvSpPr>
        <p:spPr>
          <a:xfrm>
            <a:off x="8330270" y="4596953"/>
            <a:ext cx="154864" cy="154864"/>
          </a:xfrm>
          <a:prstGeom prst="ellips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0E30A0B6-8B73-46DB-289F-6578A78B2B21}"/>
              </a:ext>
            </a:extLst>
          </p:cNvPr>
          <p:cNvSpPr/>
          <p:nvPr/>
        </p:nvSpPr>
        <p:spPr>
          <a:xfrm>
            <a:off x="7984830" y="3428553"/>
            <a:ext cx="154864" cy="154864"/>
          </a:xfrm>
          <a:prstGeom prst="ellips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093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DCF2-3D56-4F02-A86E-98F0BFE2FDF3}"/>
              </a:ext>
            </a:extLst>
          </p:cNvPr>
          <p:cNvSpPr>
            <a:spLocks noGrp="1"/>
          </p:cNvSpPr>
          <p:nvPr>
            <p:ph type="title"/>
          </p:nvPr>
        </p:nvSpPr>
        <p:spPr/>
        <p:txBody>
          <a:bodyPr/>
          <a:lstStyle/>
          <a:p>
            <a:r>
              <a:rPr lang="en-AU" dirty="0"/>
              <a:t>Sexual harassment</a:t>
            </a:r>
          </a:p>
        </p:txBody>
      </p:sp>
      <p:sp>
        <p:nvSpPr>
          <p:cNvPr id="3" name="Text Placeholder 2">
            <a:extLst>
              <a:ext uri="{FF2B5EF4-FFF2-40B4-BE49-F238E27FC236}">
                <a16:creationId xmlns:a16="http://schemas.microsoft.com/office/drawing/2014/main" id="{59390619-67A0-4665-884B-1CA60BFC3FEE}"/>
              </a:ext>
            </a:extLst>
          </p:cNvPr>
          <p:cNvSpPr>
            <a:spLocks noGrp="1"/>
          </p:cNvSpPr>
          <p:nvPr>
            <p:ph type="body" idx="1"/>
          </p:nvPr>
        </p:nvSpPr>
        <p:spPr/>
        <p:txBody>
          <a:bodyPr/>
          <a:lstStyle/>
          <a:p>
            <a:r>
              <a:rPr lang="en-AU" dirty="0"/>
              <a:t>Power disparities drive sexual harassment at work</a:t>
            </a:r>
          </a:p>
        </p:txBody>
      </p:sp>
      <p:sp>
        <p:nvSpPr>
          <p:cNvPr id="4" name="Content Placeholder 3">
            <a:extLst>
              <a:ext uri="{FF2B5EF4-FFF2-40B4-BE49-F238E27FC236}">
                <a16:creationId xmlns:a16="http://schemas.microsoft.com/office/drawing/2014/main" id="{667C754F-69AC-421F-9B58-DAEF41F42EF4}"/>
              </a:ext>
            </a:extLst>
          </p:cNvPr>
          <p:cNvSpPr>
            <a:spLocks noGrp="1"/>
          </p:cNvSpPr>
          <p:nvPr>
            <p:ph sz="half" idx="2"/>
          </p:nvPr>
        </p:nvSpPr>
        <p:spPr/>
        <p:txBody>
          <a:bodyPr/>
          <a:lstStyle/>
          <a:p>
            <a:pPr marL="285750" indent="-269875">
              <a:buClr>
                <a:srgbClr val="F7941D"/>
              </a:buClr>
              <a:buFont typeface="Arial" panose="020B0604020202020204" pitchFamily="34" charset="0"/>
              <a:buChar char="•"/>
              <a:defRPr/>
            </a:pPr>
            <a:r>
              <a:rPr lang="en-US" dirty="0"/>
              <a:t>Through the Respect@Work Inquiry, the AHRC heard about the way in which power disparities in society, as well as in the workplace, enabled sexual harassment </a:t>
            </a:r>
          </a:p>
          <a:p>
            <a:pPr marL="285750" indent="-269875">
              <a:buClr>
                <a:srgbClr val="F7941D"/>
              </a:buClr>
              <a:buFont typeface="Arial" panose="020B0604020202020204" pitchFamily="34" charset="0"/>
              <a:buChar char="•"/>
              <a:defRPr/>
            </a:pPr>
            <a:r>
              <a:rPr lang="en-US" dirty="0"/>
              <a:t>Power disparities can be driven by discrimination and disadvantage in the workplace and in society. These can include gender, race, disability or sexuality, often several at the same time (intersectional discrimination)</a:t>
            </a:r>
          </a:p>
          <a:p>
            <a:pPr marL="285750" indent="-269875">
              <a:buClr>
                <a:srgbClr val="F7941D"/>
              </a:buClr>
              <a:buFont typeface="Arial" panose="020B0604020202020204" pitchFamily="34" charset="0"/>
              <a:buChar char="•"/>
              <a:defRPr/>
            </a:pPr>
            <a:r>
              <a:rPr lang="en-US" dirty="0"/>
              <a:t>The AHRC heard gender inequality was a key power disparity that drives sexual harassment. Gender inequality relates to the unequal distribution of power, resources and opportunity between men and women in society, due to prevailing societal norms and structures.</a:t>
            </a:r>
          </a:p>
          <a:p>
            <a:pPr marL="15875">
              <a:buClr>
                <a:srgbClr val="F7941D"/>
              </a:buClr>
              <a:defRPr/>
            </a:pPr>
            <a:br>
              <a:rPr lang="en-US" dirty="0"/>
            </a:br>
            <a:endParaRPr lang="en-US" dirty="0"/>
          </a:p>
          <a:p>
            <a:br>
              <a:rPr lang="en-US" dirty="0"/>
            </a:br>
            <a:endParaRPr lang="en-US" dirty="0"/>
          </a:p>
          <a:p>
            <a:endParaRPr lang="en-AU" dirty="0"/>
          </a:p>
        </p:txBody>
      </p:sp>
      <p:pic>
        <p:nvPicPr>
          <p:cNvPr id="6" name="Picture 5" descr="A screenshot of a computer&#10;&#10;Description automatically generated with low confidence">
            <a:extLst>
              <a:ext uri="{FF2B5EF4-FFF2-40B4-BE49-F238E27FC236}">
                <a16:creationId xmlns:a16="http://schemas.microsoft.com/office/drawing/2014/main" id="{EF2337AB-BD05-AB1D-F7A1-07F50534A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390" y="5053878"/>
            <a:ext cx="4220210" cy="1568210"/>
          </a:xfrm>
          <a:prstGeom prst="rect">
            <a:avLst/>
          </a:prstGeom>
        </p:spPr>
      </p:pic>
    </p:spTree>
    <p:extLst>
      <p:ext uri="{BB962C8B-B14F-4D97-AF65-F5344CB8AC3E}">
        <p14:creationId xmlns:p14="http://schemas.microsoft.com/office/powerpoint/2010/main" val="42229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FDFF-982E-4FE4-87D9-0E8327282F15}"/>
              </a:ext>
            </a:extLst>
          </p:cNvPr>
          <p:cNvSpPr>
            <a:spLocks noGrp="1"/>
          </p:cNvSpPr>
          <p:nvPr>
            <p:ph type="title"/>
          </p:nvPr>
        </p:nvSpPr>
        <p:spPr/>
        <p:txBody>
          <a:bodyPr/>
          <a:lstStyle/>
          <a:p>
            <a:r>
              <a:rPr lang="en-AU" dirty="0"/>
              <a:t>Sexual harassment</a:t>
            </a:r>
          </a:p>
        </p:txBody>
      </p:sp>
      <p:sp>
        <p:nvSpPr>
          <p:cNvPr id="3" name="Text Placeholder 2">
            <a:extLst>
              <a:ext uri="{FF2B5EF4-FFF2-40B4-BE49-F238E27FC236}">
                <a16:creationId xmlns:a16="http://schemas.microsoft.com/office/drawing/2014/main" id="{44C710C3-6A1F-44AC-9775-F7861265912A}"/>
              </a:ext>
            </a:extLst>
          </p:cNvPr>
          <p:cNvSpPr>
            <a:spLocks noGrp="1"/>
          </p:cNvSpPr>
          <p:nvPr>
            <p:ph type="body" idx="1"/>
          </p:nvPr>
        </p:nvSpPr>
        <p:spPr/>
        <p:txBody>
          <a:bodyPr/>
          <a:lstStyle/>
          <a:p>
            <a:r>
              <a:rPr lang="en-AU" dirty="0"/>
              <a:t>People most at risk of experiencing sexual harassment</a:t>
            </a:r>
          </a:p>
        </p:txBody>
      </p:sp>
      <p:sp>
        <p:nvSpPr>
          <p:cNvPr id="5" name="Content Placeholder 3">
            <a:extLst>
              <a:ext uri="{FF2B5EF4-FFF2-40B4-BE49-F238E27FC236}">
                <a16:creationId xmlns:a16="http://schemas.microsoft.com/office/drawing/2014/main" id="{D705916F-B799-4CE5-91F0-5A23FC78CD0A}"/>
              </a:ext>
            </a:extLst>
          </p:cNvPr>
          <p:cNvSpPr>
            <a:spLocks noGrp="1"/>
          </p:cNvSpPr>
          <p:nvPr>
            <p:ph sz="half" idx="2"/>
          </p:nvPr>
        </p:nvSpPr>
        <p:spPr>
          <a:xfrm>
            <a:off x="1631950" y="2173288"/>
            <a:ext cx="8928100" cy="3956050"/>
          </a:xfrm>
        </p:spPr>
        <p:txBody>
          <a:bodyPr/>
          <a:lstStyle/>
          <a:p>
            <a:r>
              <a:rPr lang="en-US" dirty="0"/>
              <a:t>Workers who may be more likely to experience sexual harassment in the workplace include:</a:t>
            </a:r>
          </a:p>
          <a:p>
            <a:pPr marL="285750" indent="-269875">
              <a:buClr>
                <a:srgbClr val="F7941D"/>
              </a:buClr>
              <a:buFont typeface="Arial" panose="020B0604020202020204" pitchFamily="34" charset="0"/>
              <a:buChar char="•"/>
              <a:defRPr/>
            </a:pPr>
            <a:r>
              <a:rPr lang="en-US" dirty="0"/>
              <a:t>young workers aged less than 30 years</a:t>
            </a:r>
          </a:p>
          <a:p>
            <a:pPr marL="285750" indent="-269875">
              <a:buClr>
                <a:srgbClr val="F7941D"/>
              </a:buClr>
              <a:buFont typeface="Arial" panose="020B0604020202020204" pitchFamily="34" charset="0"/>
              <a:buChar char="•"/>
              <a:defRPr/>
            </a:pPr>
            <a:r>
              <a:rPr lang="en-US" dirty="0"/>
              <a:t>lesbian, gay, bisexual, transgender, queer or intersex (LGBTQI+) workers</a:t>
            </a:r>
          </a:p>
          <a:p>
            <a:pPr marL="285750" indent="-269875">
              <a:buClr>
                <a:srgbClr val="F7941D"/>
              </a:buClr>
              <a:buFont typeface="Arial" panose="020B0604020202020204" pitchFamily="34" charset="0"/>
              <a:buChar char="•"/>
              <a:defRPr/>
            </a:pPr>
            <a:r>
              <a:rPr lang="en-US" dirty="0"/>
              <a:t>Aboriginal or Torres Strait Islander workers</a:t>
            </a:r>
          </a:p>
          <a:p>
            <a:pPr marL="285750" indent="-269875">
              <a:buClr>
                <a:srgbClr val="F7941D"/>
              </a:buClr>
              <a:buFont typeface="Arial" panose="020B0604020202020204" pitchFamily="34" charset="0"/>
              <a:buChar char="•"/>
              <a:defRPr/>
            </a:pPr>
            <a:r>
              <a:rPr lang="en-US" dirty="0"/>
              <a:t>workers with disability</a:t>
            </a:r>
          </a:p>
          <a:p>
            <a:pPr marL="285750" indent="-269875">
              <a:buClr>
                <a:srgbClr val="F7941D"/>
              </a:buClr>
              <a:buFont typeface="Arial" panose="020B0604020202020204" pitchFamily="34" charset="0"/>
              <a:buChar char="•"/>
              <a:defRPr/>
            </a:pPr>
            <a:r>
              <a:rPr lang="en-US" dirty="0"/>
              <a:t>workers from culturally and linguistically diverse (CALD) backgrounds</a:t>
            </a:r>
          </a:p>
          <a:p>
            <a:pPr marL="285750" indent="-269875">
              <a:buClr>
                <a:srgbClr val="F7941D"/>
              </a:buClr>
              <a:buFont typeface="Arial" panose="020B0604020202020204" pitchFamily="34" charset="0"/>
              <a:buChar char="•"/>
              <a:defRPr/>
            </a:pPr>
            <a:r>
              <a:rPr lang="en-US" dirty="0"/>
              <a:t>migrant workers or workers holding temporary visas, people in working arrangements described as ‘precarious’ or ‘insecure’. </a:t>
            </a:r>
          </a:p>
          <a:p>
            <a:pPr marL="15875">
              <a:buClr>
                <a:srgbClr val="F7941D"/>
              </a:buClr>
              <a:defRPr/>
            </a:pPr>
            <a:br>
              <a:rPr lang="en-US" dirty="0"/>
            </a:br>
            <a:endParaRPr lang="en-AU" dirty="0"/>
          </a:p>
        </p:txBody>
      </p:sp>
    </p:spTree>
    <p:extLst>
      <p:ext uri="{BB962C8B-B14F-4D97-AF65-F5344CB8AC3E}">
        <p14:creationId xmlns:p14="http://schemas.microsoft.com/office/powerpoint/2010/main" val="322389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FFA5-1C77-4AD6-9527-613B95119C22}"/>
              </a:ext>
            </a:extLst>
          </p:cNvPr>
          <p:cNvSpPr>
            <a:spLocks noGrp="1"/>
          </p:cNvSpPr>
          <p:nvPr>
            <p:ph type="title"/>
          </p:nvPr>
        </p:nvSpPr>
        <p:spPr/>
        <p:txBody>
          <a:bodyPr/>
          <a:lstStyle/>
          <a:p>
            <a:r>
              <a:rPr lang="en-AU" dirty="0"/>
              <a:t>Sexual harassment</a:t>
            </a:r>
          </a:p>
        </p:txBody>
      </p:sp>
      <p:sp>
        <p:nvSpPr>
          <p:cNvPr id="3" name="Text Placeholder 2">
            <a:extLst>
              <a:ext uri="{FF2B5EF4-FFF2-40B4-BE49-F238E27FC236}">
                <a16:creationId xmlns:a16="http://schemas.microsoft.com/office/drawing/2014/main" id="{E31C1AA0-8CB8-4B98-A8B5-CDA58B1EF313}"/>
              </a:ext>
            </a:extLst>
          </p:cNvPr>
          <p:cNvSpPr>
            <a:spLocks noGrp="1"/>
          </p:cNvSpPr>
          <p:nvPr>
            <p:ph type="body" idx="1"/>
          </p:nvPr>
        </p:nvSpPr>
        <p:spPr/>
        <p:txBody>
          <a:bodyPr/>
          <a:lstStyle/>
          <a:p>
            <a:r>
              <a:rPr lang="en-AU" dirty="0"/>
              <a:t>AHRC information about people engaging in sexual harassment</a:t>
            </a:r>
          </a:p>
        </p:txBody>
      </p:sp>
      <p:sp>
        <p:nvSpPr>
          <p:cNvPr id="4" name="Content Placeholder 3">
            <a:extLst>
              <a:ext uri="{FF2B5EF4-FFF2-40B4-BE49-F238E27FC236}">
                <a16:creationId xmlns:a16="http://schemas.microsoft.com/office/drawing/2014/main" id="{F60B1B36-6A5F-4419-BCEA-AE2FA9764EF9}"/>
              </a:ext>
            </a:extLst>
          </p:cNvPr>
          <p:cNvSpPr>
            <a:spLocks noGrp="1"/>
          </p:cNvSpPr>
          <p:nvPr>
            <p:ph sz="half" idx="2"/>
          </p:nvPr>
        </p:nvSpPr>
        <p:spPr/>
        <p:txBody>
          <a:bodyPr/>
          <a:lstStyle/>
          <a:p>
            <a:r>
              <a:rPr lang="en-AU" dirty="0"/>
              <a:t>The AHRC report showed some characteristics of sexual harassers:</a:t>
            </a:r>
          </a:p>
          <a:p>
            <a:pPr marL="285750" marR="0" lvl="0" indent="-269875" fontAlgn="auto">
              <a:spcAft>
                <a:spcPts val="0"/>
              </a:spcAft>
              <a:buClr>
                <a:srgbClr val="F7941D"/>
              </a:buClr>
              <a:buSzTx/>
              <a:buFont typeface="Arial" panose="020B0604020202020204" pitchFamily="34" charset="0"/>
              <a:buChar char="•"/>
              <a:tabLst/>
              <a:defRPr/>
            </a:pPr>
            <a:r>
              <a:rPr lang="en-US" dirty="0"/>
              <a:t>the majority (64%) were acting alone</a:t>
            </a:r>
          </a:p>
          <a:p>
            <a:pPr marL="285750" marR="0" lvl="0" indent="-269875" fontAlgn="auto">
              <a:spcAft>
                <a:spcPts val="0"/>
              </a:spcAft>
              <a:buClr>
                <a:srgbClr val="F7941D"/>
              </a:buClr>
              <a:buSzTx/>
              <a:buFont typeface="Arial" panose="020B0604020202020204" pitchFamily="34" charset="0"/>
              <a:buChar char="•"/>
              <a:tabLst/>
              <a:defRPr/>
            </a:pPr>
            <a:r>
              <a:rPr lang="en-US" dirty="0"/>
              <a:t>most (79%) were male </a:t>
            </a:r>
          </a:p>
          <a:p>
            <a:pPr marL="285750" marR="0" lvl="0" indent="-269875" fontAlgn="auto">
              <a:spcAft>
                <a:spcPts val="0"/>
              </a:spcAft>
              <a:buClr>
                <a:srgbClr val="F7941D"/>
              </a:buClr>
              <a:buSzTx/>
              <a:buFont typeface="Arial" panose="020B0604020202020204" pitchFamily="34" charset="0"/>
              <a:buChar char="•"/>
              <a:tabLst/>
              <a:defRPr/>
            </a:pPr>
            <a:r>
              <a:rPr lang="en-US" dirty="0"/>
              <a:t>where the most recent incident involved a single harasser, more than half (54%) of the harassers were aged 40 or older </a:t>
            </a:r>
          </a:p>
          <a:p>
            <a:pPr marL="285750" marR="0" lvl="0" indent="-269875" fontAlgn="auto">
              <a:spcAft>
                <a:spcPts val="0"/>
              </a:spcAft>
              <a:buClr>
                <a:srgbClr val="F7941D"/>
              </a:buClr>
              <a:buSzTx/>
              <a:buFont typeface="Arial" panose="020B0604020202020204" pitchFamily="34" charset="0"/>
              <a:buChar char="•"/>
              <a:tabLst/>
              <a:defRPr/>
            </a:pPr>
            <a:r>
              <a:rPr lang="en-US" dirty="0"/>
              <a:t>victims said that the harasser was most commonly a co-worker employed at the same level (27% for single harassers, and 35% for multiple harassers).</a:t>
            </a:r>
            <a:endParaRPr lang="en-AU" dirty="0"/>
          </a:p>
          <a:p>
            <a:endParaRPr lang="en-AU" dirty="0"/>
          </a:p>
        </p:txBody>
      </p:sp>
    </p:spTree>
    <p:extLst>
      <p:ext uri="{BB962C8B-B14F-4D97-AF65-F5344CB8AC3E}">
        <p14:creationId xmlns:p14="http://schemas.microsoft.com/office/powerpoint/2010/main" val="106101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7C6EB-8538-43B3-94C9-5BC86A32BA7A}"/>
              </a:ext>
            </a:extLst>
          </p:cNvPr>
          <p:cNvSpPr>
            <a:spLocks noGrp="1"/>
          </p:cNvSpPr>
          <p:nvPr>
            <p:ph type="title"/>
          </p:nvPr>
        </p:nvSpPr>
        <p:spPr/>
        <p:txBody>
          <a:bodyPr/>
          <a:lstStyle/>
          <a:p>
            <a:pPr>
              <a:lnSpc>
                <a:spcPts val="3700"/>
              </a:lnSpc>
            </a:pPr>
            <a:r>
              <a:rPr lang="en-AU" dirty="0"/>
              <a:t>Laws flowing from the Respect@Work Report</a:t>
            </a:r>
          </a:p>
        </p:txBody>
      </p:sp>
    </p:spTree>
    <p:extLst>
      <p:ext uri="{BB962C8B-B14F-4D97-AF65-F5344CB8AC3E}">
        <p14:creationId xmlns:p14="http://schemas.microsoft.com/office/powerpoint/2010/main" val="365214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F652-1497-4FF2-BE73-047825BD3401}"/>
              </a:ext>
            </a:extLst>
          </p:cNvPr>
          <p:cNvSpPr>
            <a:spLocks noGrp="1"/>
          </p:cNvSpPr>
          <p:nvPr>
            <p:ph type="title"/>
          </p:nvPr>
        </p:nvSpPr>
        <p:spPr/>
        <p:txBody>
          <a:bodyPr/>
          <a:lstStyle/>
          <a:p>
            <a:r>
              <a:rPr lang="en-AU" dirty="0"/>
              <a:t>Laws flowing from the Respect@Work Report</a:t>
            </a:r>
          </a:p>
        </p:txBody>
      </p:sp>
      <p:sp>
        <p:nvSpPr>
          <p:cNvPr id="3" name="Text Placeholder 2">
            <a:extLst>
              <a:ext uri="{FF2B5EF4-FFF2-40B4-BE49-F238E27FC236}">
                <a16:creationId xmlns:a16="http://schemas.microsoft.com/office/drawing/2014/main" id="{2C1F60E9-EB42-4155-809E-C46E8524CE12}"/>
              </a:ext>
            </a:extLst>
          </p:cNvPr>
          <p:cNvSpPr>
            <a:spLocks noGrp="1"/>
          </p:cNvSpPr>
          <p:nvPr>
            <p:ph type="body" idx="1"/>
          </p:nvPr>
        </p:nvSpPr>
        <p:spPr/>
        <p:txBody>
          <a:bodyPr/>
          <a:lstStyle/>
          <a:p>
            <a:r>
              <a:rPr lang="en-AU" dirty="0"/>
              <a:t>The laws</a:t>
            </a:r>
          </a:p>
        </p:txBody>
      </p:sp>
      <p:sp>
        <p:nvSpPr>
          <p:cNvPr id="4" name="Content Placeholder 3">
            <a:extLst>
              <a:ext uri="{FF2B5EF4-FFF2-40B4-BE49-F238E27FC236}">
                <a16:creationId xmlns:a16="http://schemas.microsoft.com/office/drawing/2014/main" id="{DC505A06-DCB8-4209-B697-0203FEAD951B}"/>
              </a:ext>
            </a:extLst>
          </p:cNvPr>
          <p:cNvSpPr>
            <a:spLocks noGrp="1"/>
          </p:cNvSpPr>
          <p:nvPr>
            <p:ph sz="half" idx="2"/>
          </p:nvPr>
        </p:nvSpPr>
        <p:spPr>
          <a:xfrm>
            <a:off x="1631950" y="1863194"/>
            <a:ext cx="8928100" cy="3955425"/>
          </a:xfrm>
        </p:spPr>
        <p:txBody>
          <a:bodyPr/>
          <a:lstStyle/>
          <a:p>
            <a:pPr marL="0" marR="0" lvl="0" indent="0" algn="l" defTabSz="914400" rtl="0" eaLnBrk="1" fontAlgn="auto" latinLnBrk="0" hangingPunct="1">
              <a:lnSpc>
                <a:spcPts val="2100"/>
              </a:lnSpc>
              <a:spcBef>
                <a:spcPts val="0"/>
              </a:spcBef>
              <a:spcAft>
                <a:spcPts val="0"/>
              </a:spcAft>
              <a:buClrTx/>
              <a:buSzTx/>
              <a:buFontTx/>
              <a:buNone/>
              <a:tabLst/>
              <a:defRPr/>
            </a:pPr>
            <a:r>
              <a:rPr lang="en-AU" b="1" dirty="0"/>
              <a:t>Orders to stop sexual harassment</a:t>
            </a:r>
          </a:p>
          <a:p>
            <a:pPr marL="285750" indent="-269875">
              <a:buClr>
                <a:srgbClr val="F7941D"/>
              </a:buClr>
              <a:buFont typeface="Arial" panose="020B0604020202020204" pitchFamily="34" charset="0"/>
              <a:buChar char="•"/>
              <a:defRPr/>
            </a:pPr>
            <a:r>
              <a:rPr lang="en-AU" dirty="0">
                <a:solidFill>
                  <a:prstClr val="black"/>
                </a:solidFill>
                <a:latin typeface="Arial" panose="020B0604020202020204"/>
              </a:rPr>
              <a:t>From 11 November 2021, an eligible worker who believes they’ve been sexually harassed at work can </a:t>
            </a:r>
            <a:r>
              <a:rPr lang="en-AU" dirty="0">
                <a:solidFill>
                  <a:srgbClr val="004E7D"/>
                </a:solidFill>
                <a:latin typeface="Arial" panose="020B0604020202020204"/>
                <a:hlinkClick r:id="rId2">
                  <a:extLst>
                    <a:ext uri="{A12FA001-AC4F-418D-AE19-62706E023703}">
                      <ahyp:hlinkClr xmlns:ahyp="http://schemas.microsoft.com/office/drawing/2018/hyperlinkcolor" val="tx"/>
                    </a:ext>
                  </a:extLst>
                </a:hlinkClick>
              </a:rPr>
              <a:t>apply to the Fair Work Commission</a:t>
            </a:r>
            <a:r>
              <a:rPr lang="en-AU" dirty="0">
                <a:solidFill>
                  <a:srgbClr val="004E7D"/>
                </a:solidFill>
                <a:latin typeface="Arial" panose="020B0604020202020204"/>
              </a:rPr>
              <a:t> </a:t>
            </a:r>
            <a:r>
              <a:rPr lang="en-AU" dirty="0">
                <a:solidFill>
                  <a:prstClr val="black"/>
                </a:solidFill>
                <a:latin typeface="Arial" panose="020B0604020202020204"/>
              </a:rPr>
              <a:t>for an order to stop the sexual harassment.</a:t>
            </a:r>
          </a:p>
          <a:p>
            <a:pPr marL="285750" indent="-269875">
              <a:buClr>
                <a:srgbClr val="F7941D"/>
              </a:buClr>
              <a:buFont typeface="Arial" panose="020B0604020202020204" pitchFamily="34" charset="0"/>
              <a:buChar char="•"/>
              <a:defRPr/>
            </a:pPr>
            <a:r>
              <a:rPr lang="en-AU" dirty="0">
                <a:solidFill>
                  <a:prstClr val="black"/>
                </a:solidFill>
                <a:latin typeface="Arial" panose="020B0604020202020204"/>
              </a:rPr>
              <a:t>Visit the </a:t>
            </a:r>
            <a:r>
              <a:rPr lang="en-AU" dirty="0">
                <a:solidFill>
                  <a:srgbClr val="004E7D"/>
                </a:solidFill>
                <a:latin typeface="Arial" panose="020B0604020202020204"/>
                <a:hlinkClick r:id="rId3">
                  <a:extLst>
                    <a:ext uri="{A12FA001-AC4F-418D-AE19-62706E023703}">
                      <ahyp:hlinkClr xmlns:ahyp="http://schemas.microsoft.com/office/drawing/2018/hyperlinkcolor" val="tx"/>
                    </a:ext>
                  </a:extLst>
                </a:hlinkClick>
              </a:rPr>
              <a:t>Fair Work Commission's website </a:t>
            </a:r>
            <a:r>
              <a:rPr lang="en-AU" dirty="0">
                <a:solidFill>
                  <a:prstClr val="black"/>
                </a:solidFill>
                <a:latin typeface="Arial" panose="020B0604020202020204"/>
              </a:rPr>
              <a:t>for more information about </a:t>
            </a:r>
            <a:r>
              <a:rPr lang="en-AU" dirty="0">
                <a:solidFill>
                  <a:srgbClr val="004E7D"/>
                </a:solidFill>
                <a:latin typeface="Arial" panose="020B0604020202020204"/>
                <a:hlinkClick r:id="rId4">
                  <a:extLst>
                    <a:ext uri="{A12FA001-AC4F-418D-AE19-62706E023703}">
                      <ahyp:hlinkClr xmlns:ahyp="http://schemas.microsoft.com/office/drawing/2018/hyperlinkcolor" val="tx"/>
                    </a:ext>
                  </a:extLst>
                </a:hlinkClick>
              </a:rPr>
              <a:t>eligibility</a:t>
            </a:r>
            <a:r>
              <a:rPr lang="en-AU" dirty="0">
                <a:solidFill>
                  <a:prstClr val="black"/>
                </a:solidFill>
                <a:latin typeface="Arial" panose="020B0604020202020204"/>
              </a:rPr>
              <a:t> and </a:t>
            </a:r>
            <a:r>
              <a:rPr lang="en-AU" dirty="0">
                <a:solidFill>
                  <a:srgbClr val="004E7D"/>
                </a:solidFill>
                <a:latin typeface="Arial" panose="020B0604020202020204"/>
                <a:hlinkClick r:id="rId5">
                  <a:extLst>
                    <a:ext uri="{A12FA001-AC4F-418D-AE19-62706E023703}">
                      <ahyp:hlinkClr xmlns:ahyp="http://schemas.microsoft.com/office/drawing/2018/hyperlinkcolor" val="tx"/>
                    </a:ext>
                  </a:extLst>
                </a:hlinkClick>
              </a:rPr>
              <a:t>making applications</a:t>
            </a:r>
            <a:r>
              <a:rPr lang="en-AU" dirty="0">
                <a:solidFill>
                  <a:prstClr val="black"/>
                </a:solidFill>
                <a:latin typeface="Arial" panose="020B0604020202020204"/>
              </a:rPr>
              <a:t>.</a:t>
            </a:r>
          </a:p>
          <a:p>
            <a:pPr marL="15875">
              <a:buClr>
                <a:srgbClr val="F7941D"/>
              </a:buClr>
              <a:defRPr/>
            </a:pPr>
            <a:endParaRPr lang="en-AU" dirty="0">
              <a:solidFill>
                <a:prstClr val="black"/>
              </a:solidFill>
              <a:latin typeface="Arial" panose="020B0604020202020204"/>
            </a:endParaRPr>
          </a:p>
          <a:p>
            <a:pPr marL="0" marR="0" lvl="0" indent="0" fontAlgn="auto">
              <a:lnSpc>
                <a:spcPts val="2100"/>
              </a:lnSpc>
              <a:spcBef>
                <a:spcPts val="0"/>
              </a:spcBef>
              <a:spcAft>
                <a:spcPts val="0"/>
              </a:spcAft>
              <a:buClrTx/>
              <a:buSzTx/>
              <a:buFontTx/>
              <a:buNone/>
              <a:tabLst/>
              <a:defRPr/>
            </a:pPr>
            <a:r>
              <a:rPr lang="en-AU" b="1" dirty="0"/>
              <a:t>Serious misconduct and dismissal</a:t>
            </a:r>
          </a:p>
          <a:p>
            <a:pPr marL="285750" marR="0" lvl="0" indent="-269875" fontAlgn="auto">
              <a:spcAft>
                <a:spcPts val="0"/>
              </a:spcAft>
              <a:buClr>
                <a:srgbClr val="F7941D"/>
              </a:buClr>
              <a:buSzTx/>
              <a:buFont typeface="Arial" panose="020B0604020202020204" pitchFamily="34" charset="0"/>
              <a:buChar char="•"/>
              <a:tabLst/>
              <a:defRPr/>
            </a:pPr>
            <a:r>
              <a:rPr lang="en-AU" dirty="0">
                <a:solidFill>
                  <a:prstClr val="black"/>
                </a:solidFill>
                <a:latin typeface="Arial" panose="020B0604020202020204"/>
              </a:rPr>
              <a:t>The amendments confirm that sexual harassment at work is a form of serious misconduct and can be a valid reason for dismissal under the Fair Work Act.</a:t>
            </a:r>
          </a:p>
          <a:p>
            <a:pPr marL="285750" marR="0" lvl="0" indent="-269875" fontAlgn="auto">
              <a:spcAft>
                <a:spcPts val="0"/>
              </a:spcAft>
              <a:buClr>
                <a:srgbClr val="F7941D"/>
              </a:buClr>
              <a:buSzTx/>
              <a:buFont typeface="Arial" panose="020B0604020202020204" pitchFamily="34" charset="0"/>
              <a:buChar char="•"/>
              <a:tabLst/>
              <a:defRPr/>
            </a:pPr>
            <a:r>
              <a:rPr lang="en-AU" dirty="0">
                <a:solidFill>
                  <a:prstClr val="black"/>
                </a:solidFill>
                <a:latin typeface="Arial" panose="020B0604020202020204"/>
              </a:rPr>
              <a:t>Serious misconduct can result in </a:t>
            </a:r>
            <a:r>
              <a:rPr lang="en-AU" dirty="0">
                <a:solidFill>
                  <a:srgbClr val="004E7D"/>
                </a:solidFill>
                <a:latin typeface="Arial" panose="020B0604020202020204"/>
                <a:hlinkClick r:id="rId6">
                  <a:extLst>
                    <a:ext uri="{A12FA001-AC4F-418D-AE19-62706E023703}">
                      <ahyp:hlinkClr xmlns:ahyp="http://schemas.microsoft.com/office/drawing/2018/hyperlinkcolor" val="tx"/>
                    </a:ext>
                  </a:extLst>
                </a:hlinkClick>
              </a:rPr>
              <a:t>dismissal without notice</a:t>
            </a:r>
            <a:r>
              <a:rPr lang="en-AU" dirty="0">
                <a:solidFill>
                  <a:srgbClr val="004E7D"/>
                </a:solidFill>
                <a:latin typeface="Arial" panose="020B0604020202020204"/>
              </a:rPr>
              <a:t>.</a:t>
            </a:r>
          </a:p>
          <a:p>
            <a:pPr marL="15875">
              <a:buClr>
                <a:srgbClr val="F7941D"/>
              </a:buClr>
              <a:defRPr/>
            </a:pPr>
            <a:endParaRPr lang="en-AU" dirty="0">
              <a:solidFill>
                <a:prstClr val="black"/>
              </a:solidFill>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lang="en-AU" dirty="0"/>
          </a:p>
          <a:p>
            <a:pPr marR="0" lvl="0" algn="l" defTabSz="914400" rtl="0" eaLnBrk="1" fontAlgn="auto" latinLnBrk="0" hangingPunct="1">
              <a:lnSpc>
                <a:spcPct val="100000"/>
              </a:lnSpc>
              <a:spcBef>
                <a:spcPts val="0"/>
              </a:spcBef>
              <a:spcAft>
                <a:spcPts val="0"/>
              </a:spcAft>
              <a:buClrTx/>
              <a:buSzTx/>
              <a:tabLst/>
              <a:defRPr/>
            </a:pPr>
            <a:endParaRPr lang="en-AU" dirty="0"/>
          </a:p>
        </p:txBody>
      </p:sp>
      <p:pic>
        <p:nvPicPr>
          <p:cNvPr id="6" name="Graphic 5" descr="Gavel with solid fill">
            <a:extLst>
              <a:ext uri="{FF2B5EF4-FFF2-40B4-BE49-F238E27FC236}">
                <a16:creationId xmlns:a16="http://schemas.microsoft.com/office/drawing/2014/main" id="{8A83E183-BDE8-40A6-965D-1631583CA3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7643" y="4409494"/>
            <a:ext cx="2115710" cy="2115710"/>
          </a:xfrm>
          <a:prstGeom prst="rect">
            <a:avLst/>
          </a:prstGeom>
        </p:spPr>
      </p:pic>
    </p:spTree>
    <p:extLst>
      <p:ext uri="{BB962C8B-B14F-4D97-AF65-F5344CB8AC3E}">
        <p14:creationId xmlns:p14="http://schemas.microsoft.com/office/powerpoint/2010/main" val="15685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7C6EB-8538-43B3-94C9-5BC86A32BA7A}"/>
              </a:ext>
            </a:extLst>
          </p:cNvPr>
          <p:cNvSpPr>
            <a:spLocks noGrp="1"/>
          </p:cNvSpPr>
          <p:nvPr>
            <p:ph type="title"/>
          </p:nvPr>
        </p:nvSpPr>
        <p:spPr>
          <a:xfrm>
            <a:off x="1631950" y="2035360"/>
            <a:ext cx="6616901" cy="478422"/>
          </a:xfrm>
        </p:spPr>
        <p:txBody>
          <a:bodyPr/>
          <a:lstStyle/>
          <a:p>
            <a:r>
              <a:rPr lang="en-AU" dirty="0"/>
              <a:t>Other resources and support</a:t>
            </a:r>
          </a:p>
        </p:txBody>
      </p:sp>
      <p:sp>
        <p:nvSpPr>
          <p:cNvPr id="3" name="Text Placeholder 4">
            <a:extLst>
              <a:ext uri="{FF2B5EF4-FFF2-40B4-BE49-F238E27FC236}">
                <a16:creationId xmlns:a16="http://schemas.microsoft.com/office/drawing/2014/main" id="{51887C0A-7EEB-42C1-815B-5E3BC6C78162}"/>
              </a:ext>
            </a:extLst>
          </p:cNvPr>
          <p:cNvSpPr>
            <a:spLocks noGrp="1"/>
          </p:cNvSpPr>
          <p:nvPr>
            <p:ph type="body" idx="1"/>
          </p:nvPr>
        </p:nvSpPr>
        <p:spPr>
          <a:xfrm>
            <a:off x="1631950" y="2880000"/>
            <a:ext cx="6616901" cy="549000"/>
          </a:xfrm>
        </p:spPr>
        <p:txBody>
          <a:bodyPr/>
          <a:lstStyle/>
          <a:p>
            <a:r>
              <a:rPr lang="en-AU" dirty="0">
                <a:solidFill>
                  <a:srgbClr val="004E7D"/>
                </a:solidFill>
              </a:rPr>
              <a:t>To support higher education providers in implementing the </a:t>
            </a:r>
            <a:r>
              <a:rPr lang="en-AU" dirty="0" err="1">
                <a:solidFill>
                  <a:srgbClr val="004E7D"/>
                </a:solidFill>
              </a:rPr>
              <a:t>Respect@Work</a:t>
            </a:r>
            <a:r>
              <a:rPr lang="en-AU" dirty="0">
                <a:solidFill>
                  <a:srgbClr val="004E7D"/>
                </a:solidFill>
              </a:rPr>
              <a:t> recommendations</a:t>
            </a:r>
            <a:endParaRPr lang="en-AU" dirty="0"/>
          </a:p>
          <a:p>
            <a:endParaRPr lang="en-AU" dirty="0">
              <a:solidFill>
                <a:srgbClr val="004E7D"/>
              </a:solidFill>
            </a:endParaRPr>
          </a:p>
        </p:txBody>
      </p:sp>
    </p:spTree>
    <p:extLst>
      <p:ext uri="{BB962C8B-B14F-4D97-AF65-F5344CB8AC3E}">
        <p14:creationId xmlns:p14="http://schemas.microsoft.com/office/powerpoint/2010/main" val="248817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F5B0-5BE4-40F6-A104-B35A372CED06}"/>
              </a:ext>
            </a:extLst>
          </p:cNvPr>
          <p:cNvSpPr>
            <a:spLocks noGrp="1"/>
          </p:cNvSpPr>
          <p:nvPr>
            <p:ph type="title"/>
          </p:nvPr>
        </p:nvSpPr>
        <p:spPr/>
        <p:txBody>
          <a:bodyPr/>
          <a:lstStyle/>
          <a:p>
            <a:r>
              <a:rPr lang="en-AU" dirty="0"/>
              <a:t>Other resources and support</a:t>
            </a:r>
          </a:p>
        </p:txBody>
      </p:sp>
      <p:sp>
        <p:nvSpPr>
          <p:cNvPr id="4" name="Content Placeholder 3">
            <a:extLst>
              <a:ext uri="{FF2B5EF4-FFF2-40B4-BE49-F238E27FC236}">
                <a16:creationId xmlns:a16="http://schemas.microsoft.com/office/drawing/2014/main" id="{52DD71AA-AA8C-4545-8898-F8419B31F5EE}"/>
              </a:ext>
            </a:extLst>
          </p:cNvPr>
          <p:cNvSpPr>
            <a:spLocks noGrp="1"/>
          </p:cNvSpPr>
          <p:nvPr>
            <p:ph sz="half" idx="2"/>
          </p:nvPr>
        </p:nvSpPr>
        <p:spPr>
          <a:xfrm>
            <a:off x="4536488" y="1389555"/>
            <a:ext cx="6629193" cy="4468320"/>
          </a:xfrm>
        </p:spPr>
        <p:txBody>
          <a:bodyPr/>
          <a:lstStyle/>
          <a:p>
            <a:pPr marL="285750" indent="-285750">
              <a:buFont typeface="Arial" panose="020B0604020202020204" pitchFamily="34" charset="0"/>
              <a:buChar char="•"/>
            </a:pPr>
            <a:r>
              <a:rPr lang="en-US" sz="1600" dirty="0"/>
              <a:t>Since August 2017 TEQSA has worked with the higher education sector to improve and assure providers’ capacity to prevent and respond to sexual assault and sexual harassment (SASH), with a focus on students’ safety and wellbeing. This resulted in a Good Practice Note (link on the left). </a:t>
            </a:r>
          </a:p>
          <a:p>
            <a:pPr marL="285750" indent="-285750">
              <a:buFont typeface="Arial" panose="020B0604020202020204" pitchFamily="34" charset="0"/>
              <a:buChar char="•"/>
            </a:pPr>
            <a:r>
              <a:rPr lang="en-US" sz="1600" dirty="0"/>
              <a:t>Following the Respect@Work Inquiry and its recommendations on sexual harassment in the workplace, staff are now also included in the focus of TEQSA’s work in this area. </a:t>
            </a:r>
          </a:p>
          <a:p>
            <a:pPr marL="285750" indent="-285750">
              <a:buFont typeface="Arial" panose="020B0604020202020204" pitchFamily="34" charset="0"/>
              <a:buChar char="•"/>
            </a:pPr>
            <a:r>
              <a:rPr lang="en-US" dirty="0"/>
              <a:t>For higher education providers seeking access to more resources to improve their response to SASH or implementing the Respect@Work Recommendation please see this page: </a:t>
            </a:r>
            <a:br>
              <a:rPr lang="en-US" dirty="0"/>
            </a:br>
            <a:r>
              <a:rPr lang="en-US" dirty="0">
                <a:hlinkClick r:id="rId2"/>
              </a:rPr>
              <a:t>teqsa.gov.au/sector-update-respect-work</a:t>
            </a:r>
            <a:endParaRPr lang="en-AU" dirty="0"/>
          </a:p>
        </p:txBody>
      </p:sp>
      <p:pic>
        <p:nvPicPr>
          <p:cNvPr id="5" name="Content Placeholder 8">
            <a:extLst>
              <a:ext uri="{FF2B5EF4-FFF2-40B4-BE49-F238E27FC236}">
                <a16:creationId xmlns:a16="http://schemas.microsoft.com/office/drawing/2014/main" id="{7D18EB34-8ACF-4C3E-B115-97D9986AF4CB}"/>
              </a:ext>
            </a:extLst>
          </p:cNvPr>
          <p:cNvPicPr>
            <a:picLocks noChangeAspect="1"/>
          </p:cNvPicPr>
          <p:nvPr/>
        </p:nvPicPr>
        <p:blipFill rotWithShape="1">
          <a:blip r:embed="rId3"/>
          <a:srcRect l="83203" t="31076" r="6613" b="20521"/>
          <a:stretch/>
        </p:blipFill>
        <p:spPr>
          <a:xfrm>
            <a:off x="262820" y="1280481"/>
            <a:ext cx="4248463" cy="4710450"/>
          </a:xfrm>
          <a:prstGeom prst="rect">
            <a:avLst/>
          </a:prstGeom>
        </p:spPr>
      </p:pic>
      <p:sp>
        <p:nvSpPr>
          <p:cNvPr id="6" name="TextBox 5">
            <a:extLst>
              <a:ext uri="{FF2B5EF4-FFF2-40B4-BE49-F238E27FC236}">
                <a16:creationId xmlns:a16="http://schemas.microsoft.com/office/drawing/2014/main" id="{3D9CA45B-62C4-4585-80B2-D403D1C99557}"/>
              </a:ext>
            </a:extLst>
          </p:cNvPr>
          <p:cNvSpPr txBox="1"/>
          <p:nvPr/>
        </p:nvSpPr>
        <p:spPr>
          <a:xfrm>
            <a:off x="262820" y="5990931"/>
            <a:ext cx="39379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Good Practice Note: Preventing and responding to SASH in the Australian higher education sector</a:t>
            </a:r>
            <a:endPar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520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16E4A-9B18-4084-99DE-155A596ACDED}"/>
              </a:ext>
            </a:extLst>
          </p:cNvPr>
          <p:cNvSpPr>
            <a:spLocks noGrp="1"/>
          </p:cNvSpPr>
          <p:nvPr>
            <p:ph type="ctrTitle"/>
          </p:nvPr>
        </p:nvSpPr>
        <p:spPr/>
        <p:txBody>
          <a:bodyPr/>
          <a:lstStyle/>
          <a:p>
            <a:r>
              <a:rPr lang="en-AU" b="0" dirty="0"/>
              <a:t>Thank you</a:t>
            </a:r>
          </a:p>
        </p:txBody>
      </p:sp>
      <p:sp>
        <p:nvSpPr>
          <p:cNvPr id="5" name="Subtitle 4">
            <a:extLst>
              <a:ext uri="{FF2B5EF4-FFF2-40B4-BE49-F238E27FC236}">
                <a16:creationId xmlns:a16="http://schemas.microsoft.com/office/drawing/2014/main" id="{E1C09DBC-37C4-4219-956D-A8ECAC039E64}"/>
              </a:ext>
            </a:extLst>
          </p:cNvPr>
          <p:cNvSpPr>
            <a:spLocks noGrp="1"/>
          </p:cNvSpPr>
          <p:nvPr>
            <p:ph type="subTitle" idx="1"/>
          </p:nvPr>
        </p:nvSpPr>
        <p:spPr>
          <a:xfrm>
            <a:off x="1631950" y="3211228"/>
            <a:ext cx="6626526" cy="435543"/>
          </a:xfrm>
        </p:spPr>
        <p:txBody>
          <a:bodyPr/>
          <a:lstStyle/>
          <a:p>
            <a:r>
              <a:rPr lang="en-AU" sz="1800" dirty="0">
                <a:solidFill>
                  <a:schemeClr val="tx1"/>
                </a:solidFill>
                <a:effectLst/>
                <a:latin typeface="Arial" panose="020B0604020202020204" pitchFamily="34" charset="0"/>
                <a:ea typeface="Arial" panose="020B0604020202020204" pitchFamily="34" charset="0"/>
              </a:rPr>
              <a:t>For further support, providers, staff and students can contact </a:t>
            </a:r>
            <a:r>
              <a:rPr lang="en-AU" sz="1800" u="sng" dirty="0">
                <a:solidFill>
                  <a:srgbClr val="004E7D"/>
                </a:solidFill>
                <a:effectLst/>
                <a:latin typeface="Arial" panose="020B0604020202020204" pitchFamily="34" charset="0"/>
                <a:ea typeface="Arial" panose="020B0604020202020204" pitchFamily="34" charset="0"/>
                <a:cs typeface="Arial" panose="020B0604020202020204" pitchFamily="34" charset="0"/>
                <a:hlinkClick r:id="rId2"/>
              </a:rPr>
              <a:t>StudentWellbeing@teqsa.gov.au</a:t>
            </a:r>
            <a:r>
              <a:rPr lang="en-AU" sz="2000" dirty="0"/>
              <a:t>.</a:t>
            </a:r>
            <a:endParaRPr lang="en-AU" dirty="0"/>
          </a:p>
        </p:txBody>
      </p:sp>
      <p:sp>
        <p:nvSpPr>
          <p:cNvPr id="7" name="Text Placeholder 5">
            <a:extLst>
              <a:ext uri="{FF2B5EF4-FFF2-40B4-BE49-F238E27FC236}">
                <a16:creationId xmlns:a16="http://schemas.microsoft.com/office/drawing/2014/main" id="{4BAE297C-EBC1-416E-830A-50E30BC4E588}"/>
              </a:ext>
            </a:extLst>
          </p:cNvPr>
          <p:cNvSpPr txBox="1">
            <a:spLocks/>
          </p:cNvSpPr>
          <p:nvPr/>
        </p:nvSpPr>
        <p:spPr>
          <a:xfrm>
            <a:off x="2075304" y="4303698"/>
            <a:ext cx="2555875" cy="365125"/>
          </a:xfrm>
          <a:prstGeom prst="rect">
            <a:avLst/>
          </a:prstGeom>
        </p:spPr>
        <p:txBody>
          <a:bodyPr vert="horz" lIns="0" tIns="0" rIns="0" bIns="0" rtlCol="0" anchor="b" anchorCtr="0">
            <a:noAutofit/>
          </a:bodyPr>
          <a:lstStyle>
            <a:lvl1pPr marL="0" indent="0" algn="l" defTabSz="914400" rtl="0" eaLnBrk="1" latinLnBrk="0" hangingPunct="1">
              <a:lnSpc>
                <a:spcPts val="1200"/>
              </a:lnSpc>
              <a:spcBef>
                <a:spcPts val="0"/>
              </a:spcBef>
              <a:buFont typeface="Arial" panose="020B0604020202020204" pitchFamily="34" charset="0"/>
              <a:buNone/>
              <a:defRPr sz="1000" kern="1200">
                <a:solidFill>
                  <a:schemeClr val="bg1"/>
                </a:solidFill>
                <a:latin typeface="+mn-lt"/>
                <a:ea typeface="+mn-ea"/>
                <a:cs typeface="+mn-cs"/>
              </a:defRPr>
            </a:lvl1pPr>
            <a:lvl2pPr marL="269875"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2pPr>
            <a:lvl3pPr marL="539750"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3pPr>
            <a:lvl4pPr marL="808038" indent="-269875" algn="l" defTabSz="914400" rtl="0" eaLnBrk="1" latinLnBrk="0" hangingPunct="1">
              <a:lnSpc>
                <a:spcPts val="1200"/>
              </a:lnSpc>
              <a:spcBef>
                <a:spcPts val="0"/>
              </a:spcBef>
              <a:buClr>
                <a:schemeClr val="accent1"/>
              </a:buClr>
              <a:buFont typeface="Arial" panose="020B0604020202020204" pitchFamily="34" charset="0"/>
              <a:buChar char="»"/>
              <a:defRPr sz="1000" kern="1200">
                <a:solidFill>
                  <a:schemeClr val="bg1"/>
                </a:solidFill>
                <a:latin typeface="+mn-lt"/>
                <a:ea typeface="+mn-ea"/>
                <a:cs typeface="+mn-cs"/>
              </a:defRPr>
            </a:lvl4pPr>
            <a:lvl5pPr marL="1077913" indent="-269875" algn="l" defTabSz="914400" rtl="0" eaLnBrk="1" latinLnBrk="0" hangingPunct="1">
              <a:lnSpc>
                <a:spcPts val="1200"/>
              </a:lnSpc>
              <a:spcBef>
                <a:spcPts val="0"/>
              </a:spcBef>
              <a:buClr>
                <a:schemeClr val="accent1"/>
              </a:buClr>
              <a:buFont typeface="Wingdings" panose="05000000000000000000" pitchFamily="2" charset="2"/>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004E7D"/>
                </a:solidFill>
              </a:rPr>
              <a:t>@TEQSAGov</a:t>
            </a:r>
          </a:p>
        </p:txBody>
      </p:sp>
      <p:pic>
        <p:nvPicPr>
          <p:cNvPr id="8" name="Picture 2">
            <a:extLst>
              <a:ext uri="{FF2B5EF4-FFF2-40B4-BE49-F238E27FC236}">
                <a16:creationId xmlns:a16="http://schemas.microsoft.com/office/drawing/2014/main" id="{0633E28A-31E9-476F-9F77-4D92D7B23C9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0896" y="4284448"/>
            <a:ext cx="520618" cy="52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55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AF9EE3B-5C11-4EB3-96E3-82B0A9C32334}"/>
              </a:ext>
            </a:extLst>
          </p:cNvPr>
          <p:cNvSpPr/>
          <p:nvPr/>
        </p:nvSpPr>
        <p:spPr>
          <a:xfrm rot="10800000">
            <a:off x="7013608" y="-3"/>
            <a:ext cx="5207269" cy="5207269"/>
          </a:xfrm>
          <a:prstGeom prst="rtTriangle">
            <a:avLst/>
          </a:prstGeom>
          <a:solidFill>
            <a:srgbClr val="FDC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Triangle 10">
            <a:extLst>
              <a:ext uri="{FF2B5EF4-FFF2-40B4-BE49-F238E27FC236}">
                <a16:creationId xmlns:a16="http://schemas.microsoft.com/office/drawing/2014/main" id="{862ABE8D-0C4E-4F5F-9944-055929E2C7AB}"/>
              </a:ext>
            </a:extLst>
          </p:cNvPr>
          <p:cNvSpPr/>
          <p:nvPr/>
        </p:nvSpPr>
        <p:spPr>
          <a:xfrm rot="10800000">
            <a:off x="7160512" y="0"/>
            <a:ext cx="5031486" cy="5031486"/>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9183582" y="604497"/>
            <a:ext cx="2691384" cy="876264"/>
          </a:xfrm>
          <a:prstGeom prst="rect">
            <a:avLst/>
          </a:prstGeom>
        </p:spPr>
      </p:pic>
      <p:sp>
        <p:nvSpPr>
          <p:cNvPr id="9" name="Title 3">
            <a:extLst>
              <a:ext uri="{FF2B5EF4-FFF2-40B4-BE49-F238E27FC236}">
                <a16:creationId xmlns:a16="http://schemas.microsoft.com/office/drawing/2014/main" id="{114467CE-1DC6-400B-A30B-F25987337A7D}"/>
              </a:ext>
            </a:extLst>
          </p:cNvPr>
          <p:cNvSpPr>
            <a:spLocks noGrp="1"/>
          </p:cNvSpPr>
          <p:nvPr>
            <p:ph type="title"/>
          </p:nvPr>
        </p:nvSpPr>
        <p:spPr>
          <a:xfrm>
            <a:off x="1630800" y="2167200"/>
            <a:ext cx="8161962" cy="478422"/>
          </a:xfrm>
        </p:spPr>
        <p:txBody>
          <a:bodyPr/>
          <a:lstStyle/>
          <a:p>
            <a:r>
              <a:rPr lang="en-AU" sz="3200" dirty="0"/>
              <a:t>Acknowledgement of Country </a:t>
            </a:r>
            <a:br>
              <a:rPr lang="en-AU" sz="3200" dirty="0"/>
            </a:br>
            <a:endParaRPr lang="en-AU" sz="3200" dirty="0"/>
          </a:p>
        </p:txBody>
      </p:sp>
      <p:sp>
        <p:nvSpPr>
          <p:cNvPr id="10" name="Content Placeholder 5">
            <a:extLst>
              <a:ext uri="{FF2B5EF4-FFF2-40B4-BE49-F238E27FC236}">
                <a16:creationId xmlns:a16="http://schemas.microsoft.com/office/drawing/2014/main" id="{98E3A559-41CF-4A96-AA59-5CCE08E4ADDE}"/>
              </a:ext>
            </a:extLst>
          </p:cNvPr>
          <p:cNvSpPr>
            <a:spLocks noGrp="1"/>
          </p:cNvSpPr>
          <p:nvPr>
            <p:ph type="body" idx="1"/>
          </p:nvPr>
        </p:nvSpPr>
        <p:spPr>
          <a:xfrm>
            <a:off x="1627991" y="3512967"/>
            <a:ext cx="6688236" cy="549000"/>
          </a:xfrm>
        </p:spPr>
        <p:txBody>
          <a:bodyPr/>
          <a:lstStyle/>
          <a:p>
            <a:r>
              <a:rPr lang="en-AU" sz="1600" dirty="0">
                <a:solidFill>
                  <a:schemeClr val="tx1"/>
                </a:solidFill>
              </a:rPr>
              <a:t>TEQSA acknowledges the Traditional Owners of Country throughout Australia and their continuing connection to land, waters and community. We pay our respects to their Cultures, Country and Elders past, present and emerging.</a:t>
            </a:r>
          </a:p>
        </p:txBody>
      </p:sp>
    </p:spTree>
    <p:extLst>
      <p:ext uri="{BB962C8B-B14F-4D97-AF65-F5344CB8AC3E}">
        <p14:creationId xmlns:p14="http://schemas.microsoft.com/office/powerpoint/2010/main" val="125145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4A90-B7F0-4429-9332-A945C64E28AA}"/>
              </a:ext>
            </a:extLst>
          </p:cNvPr>
          <p:cNvSpPr>
            <a:spLocks noGrp="1"/>
          </p:cNvSpPr>
          <p:nvPr>
            <p:ph type="title"/>
          </p:nvPr>
        </p:nvSpPr>
        <p:spPr/>
        <p:txBody>
          <a:bodyPr/>
          <a:lstStyle/>
          <a:p>
            <a:r>
              <a:rPr lang="en-AU" dirty="0"/>
              <a:t>Information covered by this PowerPoint</a:t>
            </a:r>
          </a:p>
        </p:txBody>
      </p:sp>
      <p:sp>
        <p:nvSpPr>
          <p:cNvPr id="4" name="Content Placeholder 3">
            <a:extLst>
              <a:ext uri="{FF2B5EF4-FFF2-40B4-BE49-F238E27FC236}">
                <a16:creationId xmlns:a16="http://schemas.microsoft.com/office/drawing/2014/main" id="{D27EFD0E-2B0D-4087-BDA1-0C2585CA50E3}"/>
              </a:ext>
            </a:extLst>
          </p:cNvPr>
          <p:cNvSpPr>
            <a:spLocks noGrp="1"/>
          </p:cNvSpPr>
          <p:nvPr>
            <p:ph sz="half" idx="2"/>
          </p:nvPr>
        </p:nvSpPr>
        <p:spPr>
          <a:xfrm>
            <a:off x="1631950" y="1880950"/>
            <a:ext cx="8928100" cy="3955425"/>
          </a:xfrm>
        </p:spPr>
        <p:txBody>
          <a:bodyPr/>
          <a:lstStyle/>
          <a:p>
            <a:r>
              <a:rPr lang="en-AU" dirty="0"/>
              <a:t>This PowerPoint covers the following information about the </a:t>
            </a:r>
            <a:r>
              <a:rPr lang="en-AU" dirty="0">
                <a:hlinkClick r:id="rId2"/>
              </a:rPr>
              <a:t>Respect@Work Report</a:t>
            </a:r>
            <a:r>
              <a:rPr lang="en-AU" dirty="0"/>
              <a:t> and its relevance to staff and students in the higher education sector:</a:t>
            </a:r>
          </a:p>
          <a:p>
            <a:pPr marL="285750" indent="-285750">
              <a:buFont typeface="Arial" panose="020B0604020202020204" pitchFamily="34" charset="0"/>
              <a:buChar char="•"/>
            </a:pPr>
            <a:r>
              <a:rPr lang="en-AU" dirty="0"/>
              <a:t>What led to the Respect@Work Report </a:t>
            </a:r>
          </a:p>
          <a:p>
            <a:pPr marL="285750" indent="-285750">
              <a:buFont typeface="Arial" panose="020B0604020202020204" pitchFamily="34" charset="0"/>
              <a:buChar char="•"/>
            </a:pPr>
            <a:r>
              <a:rPr lang="en-AU" dirty="0"/>
              <a:t>What is sexual harassment, including drivers and prevalence in higher education</a:t>
            </a:r>
          </a:p>
          <a:p>
            <a:pPr marL="285750" indent="-285750">
              <a:buFont typeface="Arial" panose="020B0604020202020204" pitchFamily="34" charset="0"/>
              <a:buChar char="•"/>
            </a:pPr>
            <a:r>
              <a:rPr lang="en-AU" dirty="0"/>
              <a:t>Relevant recommendations and laws resulting from the Respect@Work Report</a:t>
            </a:r>
          </a:p>
          <a:p>
            <a:pPr marL="285750" indent="-285750">
              <a:buFont typeface="Arial" panose="020B0604020202020204" pitchFamily="34" charset="0"/>
              <a:buChar char="•"/>
            </a:pPr>
            <a:r>
              <a:rPr lang="en-AU" dirty="0"/>
              <a:t>Information about other resources to support higher education providers in preventing and responding to sexual harassment.</a:t>
            </a:r>
          </a:p>
        </p:txBody>
      </p:sp>
    </p:spTree>
    <p:extLst>
      <p:ext uri="{BB962C8B-B14F-4D97-AF65-F5344CB8AC3E}">
        <p14:creationId xmlns:p14="http://schemas.microsoft.com/office/powerpoint/2010/main" val="305229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7C6EB-8538-43B3-94C9-5BC86A32BA7A}"/>
              </a:ext>
            </a:extLst>
          </p:cNvPr>
          <p:cNvSpPr>
            <a:spLocks noGrp="1"/>
          </p:cNvSpPr>
          <p:nvPr>
            <p:ph type="title"/>
          </p:nvPr>
        </p:nvSpPr>
        <p:spPr/>
        <p:txBody>
          <a:bodyPr/>
          <a:lstStyle/>
          <a:p>
            <a:r>
              <a:rPr lang="en-AU" dirty="0"/>
              <a:t>The </a:t>
            </a:r>
            <a:r>
              <a:rPr lang="en-AU" dirty="0" err="1"/>
              <a:t>Respect@Work</a:t>
            </a:r>
            <a:r>
              <a:rPr lang="en-AU" dirty="0"/>
              <a:t> report</a:t>
            </a:r>
          </a:p>
        </p:txBody>
      </p:sp>
      <p:sp>
        <p:nvSpPr>
          <p:cNvPr id="5" name="Text Placeholder 4">
            <a:extLst>
              <a:ext uri="{FF2B5EF4-FFF2-40B4-BE49-F238E27FC236}">
                <a16:creationId xmlns:a16="http://schemas.microsoft.com/office/drawing/2014/main" id="{A7AEF7A5-6311-4F03-B4FA-8AD6A1D3057D}"/>
              </a:ext>
            </a:extLst>
          </p:cNvPr>
          <p:cNvSpPr>
            <a:spLocks noGrp="1"/>
          </p:cNvSpPr>
          <p:nvPr>
            <p:ph type="body" idx="1"/>
          </p:nvPr>
        </p:nvSpPr>
        <p:spPr/>
        <p:txBody>
          <a:bodyPr/>
          <a:lstStyle/>
          <a:p>
            <a:r>
              <a:rPr lang="en-AU" dirty="0">
                <a:solidFill>
                  <a:srgbClr val="004E7D"/>
                </a:solidFill>
              </a:rPr>
              <a:t>What led to it and its relevance to higher education</a:t>
            </a:r>
          </a:p>
        </p:txBody>
      </p:sp>
    </p:spTree>
    <p:extLst>
      <p:ext uri="{BB962C8B-B14F-4D97-AF65-F5344CB8AC3E}">
        <p14:creationId xmlns:p14="http://schemas.microsoft.com/office/powerpoint/2010/main" val="328239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467CE-1DC6-400B-A30B-F25987337A7D}"/>
              </a:ext>
            </a:extLst>
          </p:cNvPr>
          <p:cNvSpPr>
            <a:spLocks noGrp="1"/>
          </p:cNvSpPr>
          <p:nvPr>
            <p:ph type="title"/>
          </p:nvPr>
        </p:nvSpPr>
        <p:spPr/>
        <p:txBody>
          <a:bodyPr/>
          <a:lstStyle/>
          <a:p>
            <a:r>
              <a:rPr lang="en-AU" dirty="0"/>
              <a:t>The Respect@Work report</a:t>
            </a:r>
          </a:p>
        </p:txBody>
      </p:sp>
      <p:sp>
        <p:nvSpPr>
          <p:cNvPr id="6" name="Content Placeholder 5">
            <a:extLst>
              <a:ext uri="{FF2B5EF4-FFF2-40B4-BE49-F238E27FC236}">
                <a16:creationId xmlns:a16="http://schemas.microsoft.com/office/drawing/2014/main" id="{98E3A559-41CF-4A96-AA59-5CCE08E4ADDE}"/>
              </a:ext>
            </a:extLst>
          </p:cNvPr>
          <p:cNvSpPr>
            <a:spLocks noGrp="1"/>
          </p:cNvSpPr>
          <p:nvPr>
            <p:ph sz="half" idx="2"/>
          </p:nvPr>
        </p:nvSpPr>
        <p:spPr>
          <a:xfrm>
            <a:off x="1631950" y="1725614"/>
            <a:ext cx="8928100" cy="3955425"/>
          </a:xfrm>
        </p:spPr>
        <p:txBody>
          <a:bodyPr/>
          <a:lstStyle/>
          <a:p>
            <a:pPr marL="0" marR="0" lvl="0" indent="-269875" fontAlgn="auto">
              <a:spcAft>
                <a:spcPts val="0"/>
              </a:spcAft>
              <a:buClr>
                <a:srgbClr val="F7941D"/>
              </a:buClr>
              <a:buSzTx/>
              <a:buFontTx/>
              <a:buNone/>
              <a:tabLst/>
              <a:defRPr/>
            </a:pPr>
            <a:r>
              <a:rPr lang="en-AU" b="1" dirty="0"/>
              <a:t>Background</a:t>
            </a:r>
            <a:r>
              <a:rPr lang="en-AU" dirty="0"/>
              <a:t> </a:t>
            </a:r>
          </a:p>
          <a:p>
            <a:pPr marL="0" marR="0" lvl="0" indent="-269875" fontAlgn="auto">
              <a:spcAft>
                <a:spcPts val="0"/>
              </a:spcAft>
              <a:buClr>
                <a:srgbClr val="F7941D"/>
              </a:buClr>
              <a:buSzTx/>
              <a:buFontTx/>
              <a:buNone/>
              <a:tabLst/>
              <a:defRPr/>
            </a:pPr>
            <a:r>
              <a:rPr lang="en-US" dirty="0"/>
              <a:t>In June 2018:</a:t>
            </a:r>
          </a:p>
          <a:p>
            <a:pPr marL="285750" marR="0" lvl="0" indent="-269875" fontAlgn="auto">
              <a:spcAft>
                <a:spcPts val="0"/>
              </a:spcAft>
              <a:buClr>
                <a:srgbClr val="F7941D"/>
              </a:buClr>
              <a:buSzTx/>
              <a:buFont typeface="Arial" panose="020B0604020202020204" pitchFamily="34" charset="0"/>
              <a:buChar char="•"/>
              <a:tabLst/>
              <a:defRPr/>
            </a:pPr>
            <a:r>
              <a:rPr lang="en-US" dirty="0"/>
              <a:t>Sex Discrimination Commissioner, Kate Jenkins, and the then Minister for Women, the Hon Kelly </a:t>
            </a:r>
            <a:r>
              <a:rPr lang="en-US" dirty="0" err="1"/>
              <a:t>O’Dwyer</a:t>
            </a:r>
            <a:r>
              <a:rPr lang="en-US" dirty="0"/>
              <a:t>, announced the National Inquiry into Sexual Harassment in Australian Workplaces</a:t>
            </a:r>
          </a:p>
          <a:p>
            <a:pPr marL="285750" marR="0" lvl="0" indent="-269875" fontAlgn="auto">
              <a:spcAft>
                <a:spcPts val="0"/>
              </a:spcAft>
              <a:buClr>
                <a:srgbClr val="F7941D"/>
              </a:buClr>
              <a:buSzTx/>
              <a:buFont typeface="Arial" panose="020B0604020202020204" pitchFamily="34" charset="0"/>
              <a:buChar char="•"/>
              <a:tabLst/>
              <a:defRPr/>
            </a:pPr>
            <a:r>
              <a:rPr lang="en-US" dirty="0"/>
              <a:t>Australian Human Rights Commission (AHRC) was tasked with </a:t>
            </a:r>
            <a:r>
              <a:rPr lang="en-AU" dirty="0"/>
              <a:t>completing the inquiry.</a:t>
            </a:r>
          </a:p>
          <a:p>
            <a:pPr marL="15875" marR="0" lvl="0" fontAlgn="auto">
              <a:spcAft>
                <a:spcPts val="0"/>
              </a:spcAft>
              <a:buClr>
                <a:srgbClr val="F7941D"/>
              </a:buClr>
              <a:buSzTx/>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923"/>
                </a:solidFill>
                <a:effectLst/>
                <a:uLnTx/>
                <a:uFillTx/>
                <a:latin typeface="Arial" panose="020B0604020202020204"/>
                <a:ea typeface="+mn-ea"/>
                <a:cs typeface="+mn-cs"/>
              </a:rPr>
              <a:t>Purpose</a:t>
            </a:r>
            <a:r>
              <a:rPr kumimoji="0" lang="en-US" sz="1600" b="0" i="0" u="none" strike="noStrike" kern="1200" cap="none" spc="0" normalizeH="0" baseline="0" noProof="0" dirty="0">
                <a:ln>
                  <a:noFill/>
                </a:ln>
                <a:solidFill>
                  <a:srgbClr val="1F1923"/>
                </a:solidFill>
                <a:effectLst/>
                <a:uLnTx/>
                <a:uFillTx/>
                <a:latin typeface="Arial" panose="020B0604020202020204"/>
                <a:ea typeface="+mn-ea"/>
                <a:cs typeface="+mn-cs"/>
              </a:rPr>
              <a:t> </a:t>
            </a:r>
            <a:r>
              <a:rPr kumimoji="0" lang="en-US" sz="1600" b="1" i="0" u="none" strike="noStrike" kern="1200" cap="none" spc="0" normalizeH="0" baseline="0" noProof="0" dirty="0">
                <a:ln>
                  <a:noFill/>
                </a:ln>
                <a:solidFill>
                  <a:srgbClr val="1F1923"/>
                </a:solidFill>
                <a:effectLst/>
                <a:uLnTx/>
                <a:uFillTx/>
                <a:latin typeface="Arial" panose="020B0604020202020204"/>
                <a:ea typeface="+mn-ea"/>
                <a:cs typeface="+mn-cs"/>
              </a:rPr>
              <a:t>of the inquiry</a:t>
            </a:r>
          </a:p>
          <a:p>
            <a:pPr marL="285750" indent="-285750">
              <a:buClr>
                <a:srgbClr val="F7941D"/>
              </a:buClr>
              <a:buFont typeface="Arial" panose="020B0604020202020204" pitchFamily="34" charset="0"/>
              <a:buChar char="•"/>
              <a:defRPr/>
            </a:pPr>
            <a:r>
              <a:rPr lang="en-US" dirty="0"/>
              <a:t>To improve how Australian workplaces prevent and respond to sexual harassment, including through an examination of systemic issues.</a:t>
            </a:r>
          </a:p>
          <a:p>
            <a:pPr marL="0" indent="0">
              <a:buClr>
                <a:srgbClr val="F7941D"/>
              </a:buClr>
              <a:buFont typeface="Arial" panose="020B0604020202020204" pitchFamily="34" charset="0"/>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923"/>
                </a:solidFill>
                <a:effectLst/>
                <a:uLnTx/>
                <a:uFillTx/>
                <a:latin typeface="Arial" panose="020B0604020202020204"/>
                <a:ea typeface="+mn-ea"/>
                <a:cs typeface="+mn-cs"/>
              </a:rPr>
              <a:t>Methods of inquiry</a:t>
            </a:r>
            <a:r>
              <a:rPr kumimoji="0" lang="en-US" sz="1600" b="0" i="0" u="none" strike="noStrike" kern="1200" cap="none" spc="0" normalizeH="0" baseline="0" noProof="0" dirty="0">
                <a:ln>
                  <a:noFill/>
                </a:ln>
                <a:solidFill>
                  <a:srgbClr val="1F1923"/>
                </a:solidFill>
                <a:effectLst/>
                <a:uLnTx/>
                <a:uFillTx/>
                <a:latin typeface="Arial" panose="020B0604020202020204"/>
                <a:ea typeface="+mn-ea"/>
                <a:cs typeface="+mn-cs"/>
              </a:rPr>
              <a:t> </a:t>
            </a:r>
          </a:p>
          <a:p>
            <a:pPr marL="285750" marR="0" lvl="0" indent="-285750" fontAlgn="auto">
              <a:spcAft>
                <a:spcPts val="0"/>
              </a:spcAft>
              <a:buClr>
                <a:srgbClr val="F7941D"/>
              </a:buClr>
              <a:buSzTx/>
              <a:buFont typeface="Arial" panose="020B0604020202020204" pitchFamily="34" charset="0"/>
              <a:buChar char="•"/>
              <a:tabLst/>
              <a:defRPr/>
            </a:pPr>
            <a:r>
              <a:rPr lang="en-US" dirty="0"/>
              <a:t>Commission received 460 submissions from government agencies, business groups, community bodies and victims</a:t>
            </a:r>
          </a:p>
          <a:p>
            <a:pPr marL="285750" marR="0" lvl="0" indent="-285750" fontAlgn="auto">
              <a:spcAft>
                <a:spcPts val="0"/>
              </a:spcAft>
              <a:buClr>
                <a:srgbClr val="F7941D"/>
              </a:buClr>
              <a:buSzTx/>
              <a:buFont typeface="Arial" panose="020B0604020202020204" pitchFamily="34" charset="0"/>
              <a:buChar char="•"/>
              <a:tabLst/>
              <a:defRPr/>
            </a:pPr>
            <a:r>
              <a:rPr lang="en-US" dirty="0"/>
              <a:t>September 2018 to February 2019, 60 consultations as part of the Inquiry, more than 600 individuals participating </a:t>
            </a:r>
          </a:p>
          <a:p>
            <a:pPr marL="285750" marR="0" lvl="0" indent="-285750" fontAlgn="auto">
              <a:spcAft>
                <a:spcPts val="0"/>
              </a:spcAft>
              <a:buClr>
                <a:srgbClr val="F7941D"/>
              </a:buClr>
              <a:buSzTx/>
              <a:buFont typeface="Arial" panose="020B0604020202020204" pitchFamily="34" charset="0"/>
              <a:buChar char="•"/>
              <a:tabLst/>
              <a:defRPr/>
            </a:pPr>
            <a:r>
              <a:rPr lang="en-US" dirty="0"/>
              <a:t>Three roundtables and several meetings with key stakeholders.</a:t>
            </a:r>
            <a:endParaRPr lang="en-AU" sz="2000" dirty="0">
              <a:solidFill>
                <a:srgbClr val="004E7D"/>
              </a:solidFill>
            </a:endParaRPr>
          </a:p>
        </p:txBody>
      </p:sp>
      <p:sp>
        <p:nvSpPr>
          <p:cNvPr id="10" name="Text Placeholder 2">
            <a:extLst>
              <a:ext uri="{FF2B5EF4-FFF2-40B4-BE49-F238E27FC236}">
                <a16:creationId xmlns:a16="http://schemas.microsoft.com/office/drawing/2014/main" id="{0BC973B2-460B-4F20-91BD-7B5FFBB5B401}"/>
              </a:ext>
            </a:extLst>
          </p:cNvPr>
          <p:cNvSpPr>
            <a:spLocks noGrp="1"/>
          </p:cNvSpPr>
          <p:nvPr>
            <p:ph type="body" idx="1"/>
          </p:nvPr>
        </p:nvSpPr>
        <p:spPr>
          <a:xfrm>
            <a:off x="1631950" y="1233489"/>
            <a:ext cx="8928100" cy="447674"/>
          </a:xfrm>
        </p:spPr>
        <p:txBody>
          <a:bodyPr/>
          <a:lstStyle/>
          <a:p>
            <a:r>
              <a:rPr lang="en-AU" dirty="0"/>
              <a:t>What led to the report</a:t>
            </a:r>
          </a:p>
        </p:txBody>
      </p:sp>
    </p:spTree>
    <p:extLst>
      <p:ext uri="{BB962C8B-B14F-4D97-AF65-F5344CB8AC3E}">
        <p14:creationId xmlns:p14="http://schemas.microsoft.com/office/powerpoint/2010/main" val="242483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0A94E-4C1D-450A-9147-04CFC9D3C187}"/>
              </a:ext>
            </a:extLst>
          </p:cNvPr>
          <p:cNvSpPr>
            <a:spLocks noGrp="1"/>
          </p:cNvSpPr>
          <p:nvPr>
            <p:ph type="title"/>
          </p:nvPr>
        </p:nvSpPr>
        <p:spPr>
          <a:xfrm>
            <a:off x="4681767" y="136395"/>
            <a:ext cx="5535766" cy="460374"/>
          </a:xfrm>
        </p:spPr>
        <p:txBody>
          <a:bodyPr/>
          <a:lstStyle/>
          <a:p>
            <a:r>
              <a:rPr lang="en-AU" dirty="0"/>
              <a:t>The </a:t>
            </a:r>
            <a:r>
              <a:rPr lang="en-AU" dirty="0" err="1"/>
              <a:t>Respect@Work</a:t>
            </a:r>
            <a:r>
              <a:rPr lang="en-AU" dirty="0"/>
              <a:t> report</a:t>
            </a:r>
          </a:p>
        </p:txBody>
      </p:sp>
      <p:sp>
        <p:nvSpPr>
          <p:cNvPr id="5" name="Text Placeholder 4">
            <a:extLst>
              <a:ext uri="{FF2B5EF4-FFF2-40B4-BE49-F238E27FC236}">
                <a16:creationId xmlns:a16="http://schemas.microsoft.com/office/drawing/2014/main" id="{6CCCF4C4-6834-45D8-B586-382D6CDC37CC}"/>
              </a:ext>
            </a:extLst>
          </p:cNvPr>
          <p:cNvSpPr>
            <a:spLocks noGrp="1"/>
          </p:cNvSpPr>
          <p:nvPr>
            <p:ph type="body" idx="1"/>
          </p:nvPr>
        </p:nvSpPr>
        <p:spPr>
          <a:xfrm>
            <a:off x="4681767" y="730054"/>
            <a:ext cx="5535766" cy="447674"/>
          </a:xfrm>
        </p:spPr>
        <p:txBody>
          <a:bodyPr/>
          <a:lstStyle/>
          <a:p>
            <a:r>
              <a:rPr lang="en-AU" dirty="0">
                <a:solidFill>
                  <a:srgbClr val="004E7D"/>
                </a:solidFill>
              </a:rPr>
              <a:t>Relevance to the higher education sector</a:t>
            </a:r>
          </a:p>
        </p:txBody>
      </p:sp>
      <p:sp>
        <p:nvSpPr>
          <p:cNvPr id="6" name="Content Placeholder 5">
            <a:extLst>
              <a:ext uri="{FF2B5EF4-FFF2-40B4-BE49-F238E27FC236}">
                <a16:creationId xmlns:a16="http://schemas.microsoft.com/office/drawing/2014/main" id="{3C9704D8-72C0-4DE0-AD12-88C2A62F3D4B}"/>
              </a:ext>
            </a:extLst>
          </p:cNvPr>
          <p:cNvSpPr>
            <a:spLocks noGrp="1"/>
          </p:cNvSpPr>
          <p:nvPr>
            <p:ph sz="half" idx="2"/>
          </p:nvPr>
        </p:nvSpPr>
        <p:spPr>
          <a:xfrm>
            <a:off x="4681767" y="1127722"/>
            <a:ext cx="5571102" cy="3955425"/>
          </a:xfrm>
        </p:spPr>
        <p:txBody>
          <a:bodyPr/>
          <a:lstStyle/>
          <a:p>
            <a:r>
              <a:rPr lang="en-AU" sz="1400" dirty="0"/>
              <a:t>In addition to providing important information for all workplaces on responding to sexual harassment at work the Respect@Work report made two important recommendations specifically about the higher education sector:</a:t>
            </a:r>
          </a:p>
          <a:p>
            <a:pPr marL="285750" indent="-269875">
              <a:buClr>
                <a:srgbClr val="F7941D"/>
              </a:buClr>
              <a:buFont typeface="Arial" panose="020B0604020202020204" pitchFamily="34" charset="0"/>
              <a:buChar char="•"/>
              <a:defRPr/>
            </a:pPr>
            <a:r>
              <a:rPr lang="en-US" sz="1400" b="1" dirty="0">
                <a:solidFill>
                  <a:prstClr val="black"/>
                </a:solidFill>
                <a:latin typeface="Arial" panose="020B0604020202020204"/>
              </a:rPr>
              <a:t>Recommendation 11: </a:t>
            </a:r>
            <a:br>
              <a:rPr lang="en-US" sz="1400" dirty="0">
                <a:solidFill>
                  <a:prstClr val="black"/>
                </a:solidFill>
                <a:latin typeface="Arial" panose="020B0604020202020204"/>
              </a:rPr>
            </a:br>
            <a:r>
              <a:rPr lang="en-US" sz="1400" dirty="0">
                <a:solidFill>
                  <a:prstClr val="black"/>
                </a:solidFill>
                <a:latin typeface="Arial" panose="020B0604020202020204"/>
              </a:rPr>
              <a:t>Building on work already underway in response to the recommendations in </a:t>
            </a:r>
            <a:r>
              <a:rPr lang="en-US" sz="1400" i="1" dirty="0">
                <a:solidFill>
                  <a:prstClr val="black"/>
                </a:solidFill>
                <a:latin typeface="Arial" panose="020B0604020202020204"/>
              </a:rPr>
              <a:t>Change the course</a:t>
            </a:r>
            <a:r>
              <a:rPr lang="en-US" sz="1400" dirty="0">
                <a:solidFill>
                  <a:prstClr val="black"/>
                </a:solidFill>
                <a:latin typeface="Arial" panose="020B0604020202020204"/>
              </a:rPr>
              <a:t>, all tertiary and higher education providers deliver evidence-based information and training on sexual harassment for staff and students that addresses the drivers of gender-based violence and includes content on workplace rights.</a:t>
            </a:r>
          </a:p>
          <a:p>
            <a:pPr marL="285750" indent="-269875">
              <a:buClr>
                <a:srgbClr val="F7941D"/>
              </a:buClr>
              <a:buFont typeface="Arial" panose="020B0604020202020204" pitchFamily="34" charset="0"/>
              <a:buChar char="•"/>
              <a:defRPr/>
            </a:pPr>
            <a:r>
              <a:rPr lang="en-US" sz="1400" b="1" dirty="0">
                <a:solidFill>
                  <a:prstClr val="black"/>
                </a:solidFill>
                <a:latin typeface="Arial" panose="020B0604020202020204"/>
              </a:rPr>
              <a:t>Recommendation 12: </a:t>
            </a:r>
            <a:br>
              <a:rPr lang="en-US" sz="1400" dirty="0">
                <a:solidFill>
                  <a:prstClr val="black"/>
                </a:solidFill>
                <a:latin typeface="Arial" panose="020B0604020202020204"/>
              </a:rPr>
            </a:br>
            <a:r>
              <a:rPr lang="en-US" sz="1400" dirty="0">
                <a:solidFill>
                  <a:prstClr val="black"/>
                </a:solidFill>
                <a:latin typeface="Arial" panose="020B0604020202020204"/>
              </a:rPr>
              <a:t>Recognising that some smaller tertiary and higher education providers lack the necessary resources and expertise to deliver the information and training identified in Recommendation 11, the Australian Government should support those providers to do so, for example through the Tertiary Education Quality and Standards Agency and the Australian Skills Quality Authority.</a:t>
            </a:r>
          </a:p>
          <a:p>
            <a:pPr marL="15875">
              <a:buClr>
                <a:srgbClr val="F7941D"/>
              </a:buClr>
              <a:defRPr/>
            </a:pPr>
            <a:r>
              <a:rPr lang="en-US" sz="1400" dirty="0">
                <a:solidFill>
                  <a:prstClr val="black"/>
                </a:solidFill>
                <a:latin typeface="Arial" panose="020B0604020202020204"/>
              </a:rPr>
              <a:t>In line with Recommendation 12, this PowerPoint, in addition to other resources, is part of TEQSA’s work to support providers in obtaining the information they need to support their own delivery of information and training.</a:t>
            </a:r>
            <a:endParaRPr lang="en-AU" sz="1400" dirty="0">
              <a:solidFill>
                <a:prstClr val="black"/>
              </a:solidFill>
              <a:latin typeface="Arial" panose="020B0604020202020204"/>
            </a:endParaRPr>
          </a:p>
        </p:txBody>
      </p:sp>
      <p:pic>
        <p:nvPicPr>
          <p:cNvPr id="9" name="Picture Placeholder 8">
            <a:extLst>
              <a:ext uri="{FF2B5EF4-FFF2-40B4-BE49-F238E27FC236}">
                <a16:creationId xmlns:a16="http://schemas.microsoft.com/office/drawing/2014/main" id="{26807F8C-1589-443E-BCEB-3B9ECD7CD76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0" y="0"/>
            <a:ext cx="4320000" cy="6858000"/>
          </a:xfrm>
        </p:spPr>
      </p:pic>
      <p:pic>
        <p:nvPicPr>
          <p:cNvPr id="10" name="Picture 9" descr="A black and white logo&#10;&#10;Description automatically generated with low confidence">
            <a:extLst>
              <a:ext uri="{FF2B5EF4-FFF2-40B4-BE49-F238E27FC236}">
                <a16:creationId xmlns:a16="http://schemas.microsoft.com/office/drawing/2014/main" id="{B1E62A9B-9FA6-4117-9B1C-00A4E0B1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686" y="6177515"/>
            <a:ext cx="1140225" cy="282611"/>
          </a:xfrm>
          <a:prstGeom prst="rect">
            <a:avLst/>
          </a:prstGeom>
        </p:spPr>
      </p:pic>
    </p:spTree>
    <p:extLst>
      <p:ext uri="{BB962C8B-B14F-4D97-AF65-F5344CB8AC3E}">
        <p14:creationId xmlns:p14="http://schemas.microsoft.com/office/powerpoint/2010/main" val="28735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7C6EB-8538-43B3-94C9-5BC86A32BA7A}"/>
              </a:ext>
            </a:extLst>
          </p:cNvPr>
          <p:cNvSpPr>
            <a:spLocks noGrp="1"/>
          </p:cNvSpPr>
          <p:nvPr>
            <p:ph type="title"/>
          </p:nvPr>
        </p:nvSpPr>
        <p:spPr/>
        <p:txBody>
          <a:bodyPr/>
          <a:lstStyle/>
          <a:p>
            <a:r>
              <a:rPr lang="en-AU" dirty="0"/>
              <a:t>Sexual harassment</a:t>
            </a:r>
          </a:p>
        </p:txBody>
      </p:sp>
      <p:sp>
        <p:nvSpPr>
          <p:cNvPr id="5" name="Text Placeholder 4">
            <a:extLst>
              <a:ext uri="{FF2B5EF4-FFF2-40B4-BE49-F238E27FC236}">
                <a16:creationId xmlns:a16="http://schemas.microsoft.com/office/drawing/2014/main" id="{A7AEF7A5-6311-4F03-B4FA-8AD6A1D3057D}"/>
              </a:ext>
            </a:extLst>
          </p:cNvPr>
          <p:cNvSpPr>
            <a:spLocks noGrp="1"/>
          </p:cNvSpPr>
          <p:nvPr>
            <p:ph type="body" idx="1"/>
          </p:nvPr>
        </p:nvSpPr>
        <p:spPr/>
        <p:txBody>
          <a:bodyPr/>
          <a:lstStyle/>
          <a:p>
            <a:r>
              <a:rPr lang="en-AU" dirty="0">
                <a:solidFill>
                  <a:srgbClr val="004E7D"/>
                </a:solidFill>
              </a:rPr>
              <a:t>What it is, its</a:t>
            </a:r>
            <a:r>
              <a:rPr lang="en-AU" dirty="0"/>
              <a:t> drivers and prevalence in the education sector</a:t>
            </a:r>
          </a:p>
          <a:p>
            <a:endParaRPr lang="en-AU" dirty="0">
              <a:solidFill>
                <a:srgbClr val="004E7D"/>
              </a:solidFill>
            </a:endParaRPr>
          </a:p>
        </p:txBody>
      </p:sp>
    </p:spTree>
    <p:extLst>
      <p:ext uri="{BB962C8B-B14F-4D97-AF65-F5344CB8AC3E}">
        <p14:creationId xmlns:p14="http://schemas.microsoft.com/office/powerpoint/2010/main" val="338662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4A90-B7F0-4429-9332-A945C64E28AA}"/>
              </a:ext>
            </a:extLst>
          </p:cNvPr>
          <p:cNvSpPr>
            <a:spLocks noGrp="1"/>
          </p:cNvSpPr>
          <p:nvPr>
            <p:ph type="title"/>
          </p:nvPr>
        </p:nvSpPr>
        <p:spPr/>
        <p:txBody>
          <a:bodyPr/>
          <a:lstStyle/>
          <a:p>
            <a:r>
              <a:rPr lang="en-AU" dirty="0"/>
              <a:t>Sexual harassment</a:t>
            </a:r>
          </a:p>
        </p:txBody>
      </p:sp>
      <p:sp>
        <p:nvSpPr>
          <p:cNvPr id="4" name="Content Placeholder 3">
            <a:extLst>
              <a:ext uri="{FF2B5EF4-FFF2-40B4-BE49-F238E27FC236}">
                <a16:creationId xmlns:a16="http://schemas.microsoft.com/office/drawing/2014/main" id="{D27EFD0E-2B0D-4087-BDA1-0C2585CA50E3}"/>
              </a:ext>
            </a:extLst>
          </p:cNvPr>
          <p:cNvSpPr>
            <a:spLocks noGrp="1"/>
          </p:cNvSpPr>
          <p:nvPr>
            <p:ph sz="half" idx="2"/>
          </p:nvPr>
        </p:nvSpPr>
        <p:spPr/>
        <p:txBody>
          <a:bodyPr/>
          <a:lstStyle/>
          <a:p>
            <a:pPr marL="15875">
              <a:buClr>
                <a:srgbClr val="F7941D"/>
              </a:buClr>
              <a:defRPr/>
            </a:pPr>
            <a:r>
              <a:rPr lang="en-US" dirty="0"/>
              <a:t>Under the </a:t>
            </a:r>
            <a:r>
              <a:rPr lang="en-US" i="1" dirty="0">
                <a:hlinkClick r:id="rId2"/>
              </a:rPr>
              <a:t>Sex Discrimination Act 1984 (</a:t>
            </a:r>
            <a:r>
              <a:rPr lang="en-US" i="1" dirty="0" err="1">
                <a:hlinkClick r:id="rId2"/>
              </a:rPr>
              <a:t>Cth</a:t>
            </a:r>
            <a:r>
              <a:rPr lang="en-US" i="1" dirty="0">
                <a:hlinkClick r:id="rId2"/>
              </a:rPr>
              <a:t>) </a:t>
            </a:r>
            <a:r>
              <a:rPr lang="en-US" dirty="0"/>
              <a:t>(Sex Discrimination Act), sexual harassment is:</a:t>
            </a:r>
          </a:p>
          <a:p>
            <a:pPr marL="285750" indent="-269875">
              <a:buClr>
                <a:srgbClr val="F7941D"/>
              </a:buClr>
              <a:buFont typeface="Arial" panose="020B0604020202020204" pitchFamily="34" charset="0"/>
              <a:buChar char="•"/>
              <a:defRPr/>
            </a:pPr>
            <a:r>
              <a:rPr lang="en-US" dirty="0"/>
              <a:t>any unwelcome sexual advance</a:t>
            </a:r>
          </a:p>
          <a:p>
            <a:pPr marL="285750" indent="-269875">
              <a:buClr>
                <a:srgbClr val="F7941D"/>
              </a:buClr>
              <a:buFont typeface="Arial" panose="020B0604020202020204" pitchFamily="34" charset="0"/>
              <a:buChar char="•"/>
              <a:defRPr/>
            </a:pPr>
            <a:r>
              <a:rPr lang="en-US" dirty="0"/>
              <a:t>unwelcome request for sexual </a:t>
            </a:r>
            <a:r>
              <a:rPr lang="en-US" dirty="0" err="1"/>
              <a:t>favours</a:t>
            </a:r>
            <a:r>
              <a:rPr lang="en-US" dirty="0"/>
              <a:t>, or</a:t>
            </a:r>
          </a:p>
          <a:p>
            <a:pPr marL="285750" indent="-269875">
              <a:buClr>
                <a:srgbClr val="F7941D"/>
              </a:buClr>
              <a:buFont typeface="Arial" panose="020B0604020202020204" pitchFamily="34" charset="0"/>
              <a:buChar char="•"/>
              <a:defRPr/>
            </a:pPr>
            <a:r>
              <a:rPr lang="en-US" dirty="0"/>
              <a:t>other unwelcome conduct of a sexual nature in relation to the person harassed</a:t>
            </a:r>
          </a:p>
          <a:p>
            <a:pPr marL="15875">
              <a:buClr>
                <a:srgbClr val="F7941D"/>
              </a:buClr>
              <a:defRPr/>
            </a:pPr>
            <a:r>
              <a:rPr lang="en-US" dirty="0"/>
              <a:t>in circumstances where a reasonable person, having regard to all the circumstances, would have anticipated the possibility that the person harassed would be offended, humiliated or intimidated. </a:t>
            </a:r>
          </a:p>
          <a:p>
            <a:pPr marL="15875">
              <a:buClr>
                <a:srgbClr val="F7941D"/>
              </a:buClr>
              <a:defRPr/>
            </a:pPr>
            <a:r>
              <a:rPr lang="en-US" dirty="0"/>
              <a:t>The Sex Discrimination Act makes sexual harassment unlawful in certain areas of public life, including employment.</a:t>
            </a:r>
          </a:p>
          <a:p>
            <a:endParaRPr lang="en-AU" dirty="0"/>
          </a:p>
          <a:p>
            <a:endParaRPr lang="en-AU" dirty="0"/>
          </a:p>
        </p:txBody>
      </p:sp>
      <p:sp>
        <p:nvSpPr>
          <p:cNvPr id="5" name="Text Placeholder 2">
            <a:extLst>
              <a:ext uri="{FF2B5EF4-FFF2-40B4-BE49-F238E27FC236}">
                <a16:creationId xmlns:a16="http://schemas.microsoft.com/office/drawing/2014/main" id="{217C9E31-36C9-4996-939D-6E20AFFEA085}"/>
              </a:ext>
            </a:extLst>
          </p:cNvPr>
          <p:cNvSpPr>
            <a:spLocks noGrp="1"/>
          </p:cNvSpPr>
          <p:nvPr>
            <p:ph type="body" idx="1"/>
          </p:nvPr>
        </p:nvSpPr>
        <p:spPr>
          <a:xfrm>
            <a:off x="1631950" y="1233489"/>
            <a:ext cx="8928100" cy="447674"/>
          </a:xfrm>
        </p:spPr>
        <p:txBody>
          <a:bodyPr/>
          <a:lstStyle/>
          <a:p>
            <a:r>
              <a:rPr lang="en-AU" dirty="0"/>
              <a:t>Definition</a:t>
            </a:r>
          </a:p>
        </p:txBody>
      </p:sp>
    </p:spTree>
    <p:extLst>
      <p:ext uri="{BB962C8B-B14F-4D97-AF65-F5344CB8AC3E}">
        <p14:creationId xmlns:p14="http://schemas.microsoft.com/office/powerpoint/2010/main" val="362677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EE65-9B98-4772-8611-00018980A623}"/>
              </a:ext>
            </a:extLst>
          </p:cNvPr>
          <p:cNvSpPr>
            <a:spLocks noGrp="1"/>
          </p:cNvSpPr>
          <p:nvPr>
            <p:ph type="title"/>
          </p:nvPr>
        </p:nvSpPr>
        <p:spPr/>
        <p:txBody>
          <a:bodyPr/>
          <a:lstStyle/>
          <a:p>
            <a:r>
              <a:rPr lang="en-AU" dirty="0"/>
              <a:t>Sexual harassment</a:t>
            </a:r>
          </a:p>
        </p:txBody>
      </p:sp>
      <p:sp>
        <p:nvSpPr>
          <p:cNvPr id="3" name="Text Placeholder 2">
            <a:extLst>
              <a:ext uri="{FF2B5EF4-FFF2-40B4-BE49-F238E27FC236}">
                <a16:creationId xmlns:a16="http://schemas.microsoft.com/office/drawing/2014/main" id="{A1177068-7BC2-4213-8CF4-E1B51438A166}"/>
              </a:ext>
            </a:extLst>
          </p:cNvPr>
          <p:cNvSpPr>
            <a:spLocks noGrp="1"/>
          </p:cNvSpPr>
          <p:nvPr>
            <p:ph type="body" idx="1"/>
          </p:nvPr>
        </p:nvSpPr>
        <p:spPr/>
        <p:txBody>
          <a:bodyPr/>
          <a:lstStyle/>
          <a:p>
            <a:r>
              <a:rPr lang="en-AU" dirty="0"/>
              <a:t>Examples of behaviour </a:t>
            </a:r>
          </a:p>
        </p:txBody>
      </p:sp>
      <p:sp>
        <p:nvSpPr>
          <p:cNvPr id="4" name="Content Placeholder 3">
            <a:extLst>
              <a:ext uri="{FF2B5EF4-FFF2-40B4-BE49-F238E27FC236}">
                <a16:creationId xmlns:a16="http://schemas.microsoft.com/office/drawing/2014/main" id="{0DC2DAD0-95ED-4660-B999-4B6355781DDB}"/>
              </a:ext>
            </a:extLst>
          </p:cNvPr>
          <p:cNvSpPr>
            <a:spLocks noGrp="1"/>
          </p:cNvSpPr>
          <p:nvPr>
            <p:ph sz="half" idx="2"/>
          </p:nvPr>
        </p:nvSpPr>
        <p:spPr>
          <a:xfrm>
            <a:off x="1631950" y="1657493"/>
            <a:ext cx="8928100" cy="3955425"/>
          </a:xfrm>
        </p:spPr>
        <p:txBody>
          <a:bodyPr/>
          <a:lstStyle/>
          <a:p>
            <a:pPr marL="15875">
              <a:buClr>
                <a:srgbClr val="F7941D"/>
              </a:buClr>
              <a:defRPr/>
            </a:pPr>
            <a:r>
              <a:rPr lang="en-US" dirty="0"/>
              <a:t>The follow are examples of different kinds of behaviour that are sexual harassment:</a:t>
            </a:r>
          </a:p>
          <a:p>
            <a:pPr marL="285750" indent="-269875">
              <a:buClr>
                <a:srgbClr val="F7941D"/>
              </a:buClr>
              <a:buFont typeface="Arial" panose="020B0604020202020204" pitchFamily="34" charset="0"/>
              <a:buChar char="•"/>
              <a:defRPr/>
            </a:pPr>
            <a:endParaRPr lang="en-US" dirty="0"/>
          </a:p>
          <a:p>
            <a:endParaRPr lang="en-AU" dirty="0"/>
          </a:p>
        </p:txBody>
      </p:sp>
      <p:graphicFrame>
        <p:nvGraphicFramePr>
          <p:cNvPr id="5" name="Table 5">
            <a:extLst>
              <a:ext uri="{FF2B5EF4-FFF2-40B4-BE49-F238E27FC236}">
                <a16:creationId xmlns:a16="http://schemas.microsoft.com/office/drawing/2014/main" id="{17DF6314-AE19-466D-BC4C-B183542F56B6}"/>
              </a:ext>
            </a:extLst>
          </p:cNvPr>
          <p:cNvGraphicFramePr>
            <a:graphicFrameLocks noGrp="1"/>
          </p:cNvGraphicFramePr>
          <p:nvPr>
            <p:extLst>
              <p:ext uri="{D42A27DB-BD31-4B8C-83A1-F6EECF244321}">
                <p14:modId xmlns:p14="http://schemas.microsoft.com/office/powerpoint/2010/main" val="3800902648"/>
              </p:ext>
            </p:extLst>
          </p:nvPr>
        </p:nvGraphicFramePr>
        <p:xfrm>
          <a:off x="1631950" y="2014937"/>
          <a:ext cx="9218930" cy="3517728"/>
        </p:xfrm>
        <a:graphic>
          <a:graphicData uri="http://schemas.openxmlformats.org/drawingml/2006/table">
            <a:tbl>
              <a:tblPr firstRow="1" bandRow="1">
                <a:tableStyleId>{5C22544A-7EE6-4342-B048-85BDC9FD1C3A}</a:tableStyleId>
              </a:tblPr>
              <a:tblGrid>
                <a:gridCol w="1965102">
                  <a:extLst>
                    <a:ext uri="{9D8B030D-6E8A-4147-A177-3AD203B41FA5}">
                      <a16:colId xmlns:a16="http://schemas.microsoft.com/office/drawing/2014/main" val="235912865"/>
                    </a:ext>
                  </a:extLst>
                </a:gridCol>
                <a:gridCol w="7253828">
                  <a:extLst>
                    <a:ext uri="{9D8B030D-6E8A-4147-A177-3AD203B41FA5}">
                      <a16:colId xmlns:a16="http://schemas.microsoft.com/office/drawing/2014/main" val="3934649639"/>
                    </a:ext>
                  </a:extLst>
                </a:gridCol>
              </a:tblGrid>
              <a:tr h="416676">
                <a:tc>
                  <a:txBody>
                    <a:bodyPr/>
                    <a:lstStyle/>
                    <a:p>
                      <a:r>
                        <a:rPr lang="en-AU" sz="1600" dirty="0"/>
                        <a:t>Form</a:t>
                      </a:r>
                    </a:p>
                  </a:txBody>
                  <a:tcPr/>
                </a:tc>
                <a:tc>
                  <a:txBody>
                    <a:bodyPr/>
                    <a:lstStyle/>
                    <a:p>
                      <a:r>
                        <a:rPr lang="en-AU" sz="1600" dirty="0"/>
                        <a:t>Examples</a:t>
                      </a:r>
                    </a:p>
                  </a:txBody>
                  <a:tcPr/>
                </a:tc>
                <a:extLst>
                  <a:ext uri="{0D108BD9-81ED-4DB2-BD59-A6C34878D82A}">
                    <a16:rowId xmlns:a16="http://schemas.microsoft.com/office/drawing/2014/main" val="3156211320"/>
                  </a:ext>
                </a:extLst>
              </a:tr>
              <a:tr h="545267">
                <a:tc>
                  <a:txBody>
                    <a:bodyPr/>
                    <a:lstStyle/>
                    <a:p>
                      <a:pPr marL="15875" indent="0">
                        <a:buClr>
                          <a:srgbClr val="F7941D"/>
                        </a:buClr>
                        <a:buFont typeface="Arial" panose="020B0604020202020204" pitchFamily="34" charset="0"/>
                        <a:buNone/>
                        <a:defRPr/>
                      </a:pPr>
                      <a:r>
                        <a:rPr lang="en-US" sz="1400" b="1" dirty="0"/>
                        <a:t>Verbal harassment</a:t>
                      </a:r>
                      <a:endParaRPr lang="en-AU" sz="1400" dirty="0"/>
                    </a:p>
                  </a:txBody>
                  <a:tcPr/>
                </a:tc>
                <a:tc>
                  <a:txBody>
                    <a:bodyPr/>
                    <a:lstStyle/>
                    <a:p>
                      <a:pPr marL="15875" indent="0">
                        <a:buClr>
                          <a:srgbClr val="F7941D"/>
                        </a:buClr>
                        <a:buFont typeface="Arial" panose="020B0604020202020204" pitchFamily="34" charset="0"/>
                        <a:buNone/>
                        <a:defRPr/>
                      </a:pPr>
                      <a:r>
                        <a:rPr lang="en-US" sz="1400" dirty="0"/>
                        <a:t>Sexually suggestive comments or jokes, intrusive questions about private life or physical appearance, repeated invitations to go on dates, or requests or pressure for sex.</a:t>
                      </a:r>
                      <a:endParaRPr lang="en-AU" sz="1400" dirty="0"/>
                    </a:p>
                  </a:txBody>
                  <a:tcPr/>
                </a:tc>
                <a:extLst>
                  <a:ext uri="{0D108BD9-81ED-4DB2-BD59-A6C34878D82A}">
                    <a16:rowId xmlns:a16="http://schemas.microsoft.com/office/drawing/2014/main" val="1800917431"/>
                  </a:ext>
                </a:extLst>
              </a:tr>
              <a:tr h="537318">
                <a:tc>
                  <a:txBody>
                    <a:bodyPr/>
                    <a:lstStyle/>
                    <a:p>
                      <a:pPr marL="15875" indent="0">
                        <a:buClr>
                          <a:srgbClr val="F7941D"/>
                        </a:buClr>
                        <a:buFont typeface="Arial" panose="020B0604020202020204" pitchFamily="34" charset="0"/>
                        <a:buNone/>
                        <a:defRPr/>
                      </a:pPr>
                      <a:r>
                        <a:rPr lang="en-US" sz="1400" b="1" dirty="0"/>
                        <a:t>Inappropriate physical contact</a:t>
                      </a:r>
                      <a:endParaRPr lang="en-AU" sz="1400" dirty="0"/>
                    </a:p>
                  </a:txBody>
                  <a:tcPr/>
                </a:tc>
                <a:tc>
                  <a:txBody>
                    <a:bodyPr/>
                    <a:lstStyle/>
                    <a:p>
                      <a:pPr marL="15875" indent="0">
                        <a:buClr>
                          <a:srgbClr val="F7941D"/>
                        </a:buClr>
                        <a:buFont typeface="Arial" panose="020B0604020202020204" pitchFamily="34" charset="0"/>
                        <a:buNone/>
                        <a:defRPr/>
                      </a:pPr>
                      <a:r>
                        <a:rPr lang="en-US" sz="1400" dirty="0"/>
                        <a:t>Unwelcome touching, hugging, cornering, kissing, or actual or attempted rape or sexual assault</a:t>
                      </a:r>
                      <a:endParaRPr lang="en-AU" sz="1400" dirty="0"/>
                    </a:p>
                  </a:txBody>
                  <a:tcPr/>
                </a:tc>
                <a:extLst>
                  <a:ext uri="{0D108BD9-81ED-4DB2-BD59-A6C34878D82A}">
                    <a16:rowId xmlns:a16="http://schemas.microsoft.com/office/drawing/2014/main" val="4147535499"/>
                  </a:ext>
                </a:extLst>
              </a:tr>
              <a:tr h="523785">
                <a:tc>
                  <a:txBody>
                    <a:bodyPr/>
                    <a:lstStyle/>
                    <a:p>
                      <a:pPr marL="15875" indent="0">
                        <a:buClr>
                          <a:srgbClr val="F7941D"/>
                        </a:buClr>
                        <a:buFont typeface="Arial" panose="020B0604020202020204" pitchFamily="34" charset="0"/>
                        <a:buNone/>
                        <a:defRPr/>
                      </a:pPr>
                      <a:r>
                        <a:rPr lang="en-US" sz="1400" b="1" dirty="0"/>
                        <a:t>Sexual harassment using technology</a:t>
                      </a:r>
                      <a:endParaRPr lang="en-AU" sz="1400" dirty="0"/>
                    </a:p>
                  </a:txBody>
                  <a:tcPr/>
                </a:tc>
                <a:tc>
                  <a:txBody>
                    <a:bodyPr/>
                    <a:lstStyle/>
                    <a:p>
                      <a:pPr marL="15875" indent="0">
                        <a:buClr>
                          <a:srgbClr val="F7941D"/>
                        </a:buClr>
                        <a:buFont typeface="Arial" panose="020B0604020202020204" pitchFamily="34" charset="0"/>
                        <a:buNone/>
                        <a:defRPr/>
                      </a:pPr>
                      <a:r>
                        <a:rPr lang="en-US" sz="1400" dirty="0"/>
                        <a:t>Sending sexually explicit emails, SMS or social media (including emojis with sexual connotations), indecent phone calls, repeated or inappropriate advances online, or sharing or threatening to share intimate images or video without consent.</a:t>
                      </a:r>
                    </a:p>
                  </a:txBody>
                  <a:tcPr/>
                </a:tc>
                <a:extLst>
                  <a:ext uri="{0D108BD9-81ED-4DB2-BD59-A6C34878D82A}">
                    <a16:rowId xmlns:a16="http://schemas.microsoft.com/office/drawing/2014/main" val="978323807"/>
                  </a:ext>
                </a:extLst>
              </a:tr>
              <a:tr h="555427">
                <a:tc>
                  <a:txBody>
                    <a:bodyPr/>
                    <a:lstStyle/>
                    <a:p>
                      <a:pPr marL="15875" indent="0">
                        <a:buClr>
                          <a:srgbClr val="F7941D"/>
                        </a:buClr>
                        <a:buFont typeface="Arial" panose="020B0604020202020204" pitchFamily="34" charset="0"/>
                        <a:buNone/>
                        <a:defRPr/>
                      </a:pPr>
                      <a:r>
                        <a:rPr lang="en-US" sz="1400" b="1" dirty="0"/>
                        <a:t>Sexually explicit imagery</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Using, sharing or displaying sexually explicit pictures, posters or gifts</a:t>
                      </a:r>
                    </a:p>
                  </a:txBody>
                  <a:tcPr/>
                </a:tc>
                <a:extLst>
                  <a:ext uri="{0D108BD9-81ED-4DB2-BD59-A6C34878D82A}">
                    <a16:rowId xmlns:a16="http://schemas.microsoft.com/office/drawing/2014/main" val="3987189059"/>
                  </a:ext>
                </a:extLst>
              </a:tr>
              <a:tr h="659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Intimidating or threatening behaviours</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Inappropriate staring or leering, sexual gestures, indecent exposure, or following, watching or loitering nearby someone</a:t>
                      </a:r>
                    </a:p>
                    <a:p>
                      <a:endParaRPr lang="en-AU" sz="1400" dirty="0"/>
                    </a:p>
                  </a:txBody>
                  <a:tcPr/>
                </a:tc>
                <a:extLst>
                  <a:ext uri="{0D108BD9-81ED-4DB2-BD59-A6C34878D82A}">
                    <a16:rowId xmlns:a16="http://schemas.microsoft.com/office/drawing/2014/main" val="669353864"/>
                  </a:ext>
                </a:extLst>
              </a:tr>
            </a:tbl>
          </a:graphicData>
        </a:graphic>
      </p:graphicFrame>
    </p:spTree>
    <p:extLst>
      <p:ext uri="{BB962C8B-B14F-4D97-AF65-F5344CB8AC3E}">
        <p14:creationId xmlns:p14="http://schemas.microsoft.com/office/powerpoint/2010/main" val="3683039483"/>
      </p:ext>
    </p:extLst>
  </p:cSld>
  <p:clrMapOvr>
    <a:masterClrMapping/>
  </p:clrMapOvr>
</p:sld>
</file>

<file path=ppt/theme/theme1.xml><?xml version="1.0" encoding="utf-8"?>
<a:theme xmlns:a="http://schemas.openxmlformats.org/drawingml/2006/main" name="Office Theme">
  <a:themeElements>
    <a:clrScheme name="TEQSA Brand 2021 Colours">
      <a:dk1>
        <a:sysClr val="windowText" lastClr="000000"/>
      </a:dk1>
      <a:lt1>
        <a:srgbClr val="FFFFFF"/>
      </a:lt1>
      <a:dk2>
        <a:srgbClr val="004E7D"/>
      </a:dk2>
      <a:lt2>
        <a:srgbClr val="E7E6E6"/>
      </a:lt2>
      <a:accent1>
        <a:srgbClr val="004E7D"/>
      </a:accent1>
      <a:accent2>
        <a:srgbClr val="F7941D"/>
      </a:accent2>
      <a:accent3>
        <a:srgbClr val="87D3FF"/>
      </a:accent3>
      <a:accent4>
        <a:srgbClr val="FBE5D5"/>
      </a:accent4>
      <a:accent5>
        <a:srgbClr val="171616"/>
      </a:accent5>
      <a:accent6>
        <a:srgbClr val="E7E6E6"/>
      </a:accent6>
      <a:hlink>
        <a:srgbClr val="004E7D"/>
      </a:hlink>
      <a:folHlink>
        <a:srgbClr val="F794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BA" id="{9525E5FE-BAD9-4111-8B8B-34ED35433578}" vid="{FBBC2FF1-CB1B-491A-9095-BC27156165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source Item" ma:contentTypeID="0x01010037581DFBB9924576A005A4A1995DD10D001BC120C84BAF1049BC9567D96DB3AF79" ma:contentTypeVersion="12" ma:contentTypeDescription="Resource Item" ma:contentTypeScope="" ma:versionID="fb9ddc587373c7381d7d2aac4b480ccd">
  <xsd:schema xmlns:xsd="http://www.w3.org/2001/XMLSchema" xmlns:xs="http://www.w3.org/2001/XMLSchema" xmlns:p="http://schemas.microsoft.com/office/2006/metadata/properties" xmlns:ns2="28b94040-26a8-469a-8038-0c82e6a14f19" xmlns:ns3="979ab06a-6535-4638-b59f-980faa50cb4b" targetNamespace="http://schemas.microsoft.com/office/2006/metadata/properties" ma:root="true" ma:fieldsID="261ad8be543d6a8f4df0b667c1d79f67" ns2:_="" ns3:_="">
    <xsd:import namespace="28b94040-26a8-469a-8038-0c82e6a14f19"/>
    <xsd:import namespace="979ab06a-6535-4638-b59f-980faa50cb4b"/>
    <xsd:element name="properties">
      <xsd:complexType>
        <xsd:sequence>
          <xsd:element name="documentManagement">
            <xsd:complexType>
              <xsd:all>
                <xsd:element ref="ns2:TeqsaDocumentType" minOccurs="0"/>
                <xsd:element ref="ns2:TeqsaTeam" minOccurs="0"/>
                <xsd:element ref="ns3: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4040-26a8-469a-8038-0c82e6a14f19" elementFormDefault="qualified">
    <xsd:import namespace="http://schemas.microsoft.com/office/2006/documentManagement/types"/>
    <xsd:import namespace="http://schemas.microsoft.com/office/infopath/2007/PartnerControls"/>
    <xsd:element name="TeqsaDocumentType" ma:index="1" nillable="true" ma:displayName="Type" ma:format="Dropdown" ma:internalName="TeqsaDocumentType" ma:requiredMultiChoice="true">
      <xsd:complexType>
        <xsd:complexContent>
          <xsd:extension base="dms:MultiChoice">
            <xsd:sequence>
              <xsd:element name="Value" maxOccurs="unbounded" minOccurs="0" nillable="true">
                <xsd:simpleType>
                  <xsd:restriction base="dms:Choice">
                    <xsd:enumeration value="Policy"/>
                    <xsd:enumeration value="Procedure"/>
                    <xsd:enumeration value="Form"/>
                    <xsd:enumeration value="Template"/>
                    <xsd:enumeration value="Communique"/>
                    <xsd:enumeration value="Knowledge Article"/>
                    <xsd:enumeration value="Other"/>
                  </xsd:restriction>
                </xsd:simpleType>
              </xsd:element>
            </xsd:sequence>
          </xsd:extension>
        </xsd:complexContent>
      </xsd:complexType>
    </xsd:element>
    <xsd:element name="TeqsaTeam" ma:index="2" nillable="true" ma:displayName="Team" ma:format="Dropdown" ma:internalName="TeqsaTeam" ma:requiredMultiChoice="true">
      <xsd:complexType>
        <xsd:complexContent>
          <xsd:extension base="dms:MultiChoice">
            <xsd:sequence>
              <xsd:element name="Value" maxOccurs="unbounded" minOccurs="0" nillable="true">
                <xsd:simpleType>
                  <xsd:restriction base="dms:Choice">
                    <xsd:enumeration value="Acknowledgement of Country"/>
                    <xsd:enumeration value="Annual Report"/>
                    <xsd:enumeration value="APS Employee Census"/>
                    <xsd:enumeration value="Assessment and Investigations"/>
                    <xsd:enumeration value="Assurance"/>
                    <xsd:enumeration value="Brand"/>
                    <xsd:enumeration value="Business Solutions"/>
                    <xsd:enumeration value="Case Management Handbook"/>
                    <xsd:enumeration value="Commission"/>
                    <xsd:enumeration value="Communications"/>
                    <xsd:enumeration value="Compliance and Investigations"/>
                    <xsd:enumeration value="Corporate"/>
                    <xsd:enumeration value="COVIDSafe"/>
                    <xsd:enumeration value="CRIS"/>
                    <xsd:enumeration value="CRM"/>
                    <xsd:enumeration value="Culture and Values"/>
                    <xsd:enumeration value="ELT"/>
                    <xsd:enumeration value="Emergency"/>
                    <xsd:enumeration value="Engagement"/>
                    <xsd:enumeration value="Enterprise Agreement"/>
                    <xsd:enumeration value="Executive Office"/>
                    <xsd:enumeration value="Experts and Events"/>
                    <xsd:enumeration value="Finance"/>
                    <xsd:enumeration value="Governance"/>
                    <xsd:enumeration value="Harassment Contact Officers"/>
                    <xsd:enumeration value="Higher Education Integrity Unit"/>
                    <xsd:enumeration value="HR Policies and Procedures"/>
                    <xsd:enumeration value="ICT"/>
                    <xsd:enumeration value="Inclusion and Diversity"/>
                    <xsd:enumeration value="IT"/>
                    <xsd:enumeration value="Learning Committee"/>
                    <xsd:enumeration value="Learning Development"/>
                    <xsd:enumeration value="Legal"/>
                    <xsd:enumeration value="Library"/>
                    <xsd:enumeration value="Mental Health"/>
                    <xsd:enumeration value="Orientation"/>
                    <xsd:enumeration value="Parliamentary Liaison"/>
                    <xsd:enumeration value="People and Capability"/>
                    <xsd:enumeration value="Policy and Analysis"/>
                    <xsd:enumeration value="Policy and Research"/>
                    <xsd:enumeration value="Provider Category Standards"/>
                    <xsd:enumeration value="Provider Management Solution"/>
                    <xsd:enumeration value="Quality Assurance"/>
                    <xsd:enumeration value="Reception"/>
                    <xsd:enumeration value="Recognition and Awards"/>
                    <xsd:enumeration value="Records Management"/>
                    <xsd:enumeration value="Records Management Project"/>
                    <xsd:enumeration value="Regulatory Operations"/>
                    <xsd:enumeration value="RUOK"/>
                    <xsd:enumeration value="Secretariat"/>
                    <xsd:enumeration value="Security"/>
                    <xsd:enumeration value="SMT"/>
                    <xsd:enumeration value="Social club"/>
                    <xsd:enumeration value="Social media"/>
                    <xsd:enumeration value="Specialisation"/>
                    <xsd:enumeration value="Staff Consultative Committee"/>
                    <xsd:enumeration value="Thematic Analysis"/>
                    <xsd:enumeration value="TRAC"/>
                    <xsd:enumeration value="Updates for Staff"/>
                    <xsd:enumeration value="Work Health and Safety Committe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9ab06a-6535-4638-b59f-980faa50cb4b" elementFormDefault="qualified">
    <xsd:import namespace="http://schemas.microsoft.com/office/2006/documentManagement/types"/>
    <xsd:import namespace="http://schemas.microsoft.com/office/infopath/2007/PartnerControls"/>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qsaDocumentType xmlns="28b94040-26a8-469a-8038-0c82e6a14f19">
      <Value>Template</Value>
    </TeqsaDocumentType>
    <TeqsaTeam xmlns="28b94040-26a8-469a-8038-0c82e6a14f19">
      <Value>Brand</Value>
      <Value>Communications</Value>
      <Value>Engagement</Value>
    </TeqsaTeam>
    <Owner xmlns="979ab06a-6535-4638-b59f-980faa50cb4b">
      <UserInfo>
        <DisplayName>Tom Hewitt-McManus</DisplayName>
        <AccountId>20</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EA22C-B602-4BA3-983C-EFE1C94D77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4040-26a8-469a-8038-0c82e6a14f19"/>
    <ds:schemaRef ds:uri="979ab06a-6535-4638-b59f-980faa50c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4054B-78CB-4D12-9474-2E6DC19C55FE}">
  <ds:schemaRefs>
    <ds:schemaRef ds:uri="http://schemas.microsoft.com/office/2006/documentManagement/types"/>
    <ds:schemaRef ds:uri="http://purl.org/dc/elements/1.1/"/>
    <ds:schemaRef ds:uri="http://purl.org/dc/dcmitype/"/>
    <ds:schemaRef ds:uri="28b94040-26a8-469a-8038-0c82e6a14f19"/>
    <ds:schemaRef ds:uri="http://schemas.microsoft.com/office/infopath/2007/PartnerControls"/>
    <ds:schemaRef ds:uri="http://schemas.openxmlformats.org/package/2006/metadata/core-properties"/>
    <ds:schemaRef ds:uri="979ab06a-6535-4638-b59f-980faa50cb4b"/>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8AE30E0-F754-4B2D-BB19-77210D66B1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PowerPoint_BA</Template>
  <TotalTime>207</TotalTime>
  <Words>1600</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Roboto</vt:lpstr>
      <vt:lpstr>Wingdings</vt:lpstr>
      <vt:lpstr>Office Theme</vt:lpstr>
      <vt:lpstr>Respect@Work</vt:lpstr>
      <vt:lpstr>Acknowledgement of Country  </vt:lpstr>
      <vt:lpstr>Information covered by this PowerPoint</vt:lpstr>
      <vt:lpstr>The Respect@Work report</vt:lpstr>
      <vt:lpstr>The Respect@Work report</vt:lpstr>
      <vt:lpstr>The Respect@Work report</vt:lpstr>
      <vt:lpstr>Sexual harassment</vt:lpstr>
      <vt:lpstr>Sexual harassment</vt:lpstr>
      <vt:lpstr>Sexual harassment</vt:lpstr>
      <vt:lpstr>Sexual harassment</vt:lpstr>
      <vt:lpstr>Sexual harassment</vt:lpstr>
      <vt:lpstr>Sexual harassment</vt:lpstr>
      <vt:lpstr>Sexual harassment</vt:lpstr>
      <vt:lpstr>Sexual harassment</vt:lpstr>
      <vt:lpstr>Laws flowing from the Respect@Work Report</vt:lpstr>
      <vt:lpstr>Laws flowing from the Respect@Work Report</vt:lpstr>
      <vt:lpstr>Other resources and support</vt:lpstr>
      <vt:lpstr>Other resources and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Respect@Work</dc:title>
  <dc:creator>Tom Hewitt-McManus</dc:creator>
  <cp:lastModifiedBy>Tom Hewitt-McManus</cp:lastModifiedBy>
  <cp:revision>27</cp:revision>
  <dcterms:created xsi:type="dcterms:W3CDTF">2022-06-23T02:11:29Z</dcterms:created>
  <dcterms:modified xsi:type="dcterms:W3CDTF">2022-08-25T02:08:17Z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0x01010037581DFBB9924576A005A4A1995DD10D001BC120C84BAF1049BC9567D96DB3AF79</vt:lpwstr>
  </property>
  <property fmtid="{D5CDD505-2E9C-101B-9397-08002B2CF9AE}" pid="3" name="Team">
    <vt:lpwstr>45;#Comms and International|f1db5572-7306-443e-a442-d56c9f2c52d1</vt:lpwstr>
  </property>
</Properties>
</file>